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51"/>
  </p:notesMasterIdLst>
  <p:sldIdLst>
    <p:sldId id="256" r:id="rId4"/>
    <p:sldId id="258" r:id="rId5"/>
    <p:sldId id="327" r:id="rId6"/>
    <p:sldId id="318" r:id="rId7"/>
    <p:sldId id="260" r:id="rId8"/>
    <p:sldId id="272" r:id="rId9"/>
    <p:sldId id="326" r:id="rId10"/>
    <p:sldId id="328" r:id="rId11"/>
    <p:sldId id="325" r:id="rId12"/>
    <p:sldId id="273" r:id="rId13"/>
    <p:sldId id="283" r:id="rId14"/>
    <p:sldId id="284" r:id="rId15"/>
    <p:sldId id="279" r:id="rId16"/>
    <p:sldId id="291" r:id="rId17"/>
    <p:sldId id="286" r:id="rId18"/>
    <p:sldId id="287" r:id="rId19"/>
    <p:sldId id="322" r:id="rId20"/>
    <p:sldId id="289" r:id="rId21"/>
    <p:sldId id="288" r:id="rId22"/>
    <p:sldId id="290" r:id="rId23"/>
    <p:sldId id="278" r:id="rId24"/>
    <p:sldId id="310" r:id="rId25"/>
    <p:sldId id="312" r:id="rId26"/>
    <p:sldId id="281" r:id="rId27"/>
    <p:sldId id="311" r:id="rId28"/>
    <p:sldId id="313" r:id="rId29"/>
    <p:sldId id="261" r:id="rId30"/>
    <p:sldId id="280" r:id="rId31"/>
    <p:sldId id="297" r:id="rId32"/>
    <p:sldId id="304" r:id="rId33"/>
    <p:sldId id="319" r:id="rId34"/>
    <p:sldId id="324" r:id="rId35"/>
    <p:sldId id="282" r:id="rId36"/>
    <p:sldId id="320" r:id="rId37"/>
    <p:sldId id="293" r:id="rId38"/>
    <p:sldId id="294" r:id="rId39"/>
    <p:sldId id="296" r:id="rId40"/>
    <p:sldId id="316" r:id="rId41"/>
    <p:sldId id="265" r:id="rId42"/>
    <p:sldId id="317" r:id="rId43"/>
    <p:sldId id="267" r:id="rId44"/>
    <p:sldId id="266" r:id="rId45"/>
    <p:sldId id="268" r:id="rId46"/>
    <p:sldId id="302" r:id="rId47"/>
    <p:sldId id="314" r:id="rId48"/>
    <p:sldId id="269" r:id="rId49"/>
    <p:sldId id="31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E1"/>
    <a:srgbClr val="D9983E"/>
    <a:srgbClr val="00467D"/>
    <a:srgbClr val="0688DC"/>
    <a:srgbClr val="44CEFF"/>
    <a:srgbClr val="C31C47"/>
    <a:srgbClr val="101F36"/>
    <a:srgbClr val="64B248"/>
    <a:srgbClr val="FFF9F3"/>
    <a:srgbClr val="026A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08C6A-1E69-0F10-A240-39991B9C5579}" v="179" dt="2024-11-06T12:57:23.045"/>
    <p1510:client id="{416A0A74-82C5-F667-98DD-01FE8FA8ACC7}" v="6" dt="2024-11-05T13:40:15.906"/>
    <p1510:client id="{82F81412-88D4-45C5-9C14-57C3688FB5CD}" v="2859" dt="2024-11-06T11:40:55.632"/>
    <p1510:client id="{8E70237A-6BA2-B7AB-FEDC-246A77231B4B}" v="202" dt="2024-11-06T11:27:10.770"/>
    <p1510:client id="{95EAAD60-641A-5E4D-AA94-A384DA14ADE1}" v="40" dt="2024-11-05T13:29:17.173"/>
    <p1510:client id="{9DB49A78-93A8-49F6-99AD-8B497F3AE955}" v="1816" dt="2024-11-06T06:45:47.205"/>
    <p1510:client id="{B047F92C-802A-4E90-A818-0FD2CB0FD908}" v="108" dt="2024-11-06T12:38:21.747"/>
    <p1510:client id="{CB61F1CC-F7C5-4E10-BC16-B5CB2FF0612C}" v="210" dt="2024-11-05T16:52:05.731"/>
    <p1510:client id="{CEB61AF0-7FA8-BC0C-364B-A656547A9577}" v="46" dt="2024-11-06T10:55:31.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Jagdish NAGAPURKAR" userId="c483f64e-e17a-4a5d-915c-4b1774c782e1" providerId="ADAL" clId="{82F81412-88D4-45C5-9C14-57C3688FB5CD}"/>
    <pc:docChg chg="undo custSel modSld">
      <pc:chgData name="Sarthak Jagdish NAGAPURKAR" userId="c483f64e-e17a-4a5d-915c-4b1774c782e1" providerId="ADAL" clId="{82F81412-88D4-45C5-9C14-57C3688FB5CD}" dt="2024-11-06T11:40:55.635" v="2857" actId="14100"/>
      <pc:docMkLst>
        <pc:docMk/>
      </pc:docMkLst>
      <pc:sldChg chg="modNotesTx">
        <pc:chgData name="Sarthak Jagdish NAGAPURKAR" userId="c483f64e-e17a-4a5d-915c-4b1774c782e1" providerId="ADAL" clId="{82F81412-88D4-45C5-9C14-57C3688FB5CD}" dt="2024-11-06T10:43:21.089" v="701" actId="20577"/>
        <pc:sldMkLst>
          <pc:docMk/>
          <pc:sldMk cId="3446689885" sldId="278"/>
        </pc:sldMkLst>
      </pc:sldChg>
      <pc:sldChg chg="modSp mod modNotesTx">
        <pc:chgData name="Sarthak Jagdish NAGAPURKAR" userId="c483f64e-e17a-4a5d-915c-4b1774c782e1" providerId="ADAL" clId="{82F81412-88D4-45C5-9C14-57C3688FB5CD}" dt="2024-11-06T11:10:57.365" v="2347" actId="20577"/>
        <pc:sldMkLst>
          <pc:docMk/>
          <pc:sldMk cId="1304193814" sldId="281"/>
        </pc:sldMkLst>
        <pc:graphicFrameChg chg="modGraphic">
          <ac:chgData name="Sarthak Jagdish NAGAPURKAR" userId="c483f64e-e17a-4a5d-915c-4b1774c782e1" providerId="ADAL" clId="{82F81412-88D4-45C5-9C14-57C3688FB5CD}" dt="2024-11-06T11:10:29.211" v="2280" actId="20577"/>
          <ac:graphicFrameMkLst>
            <pc:docMk/>
            <pc:sldMk cId="1304193814" sldId="281"/>
            <ac:graphicFrameMk id="4" creationId="{DC286F72-BF01-9609-7E2B-BAFE61A1FD0B}"/>
          </ac:graphicFrameMkLst>
        </pc:graphicFrameChg>
      </pc:sldChg>
      <pc:sldChg chg="modNotesTx">
        <pc:chgData name="Sarthak Jagdish NAGAPURKAR" userId="c483f64e-e17a-4a5d-915c-4b1774c782e1" providerId="ADAL" clId="{82F81412-88D4-45C5-9C14-57C3688FB5CD}" dt="2024-11-06T11:30:08.537" v="2683" actId="20577"/>
        <pc:sldMkLst>
          <pc:docMk/>
          <pc:sldMk cId="2594814981" sldId="310"/>
        </pc:sldMkLst>
      </pc:sldChg>
      <pc:sldChg chg="modNotesTx">
        <pc:chgData name="Sarthak Jagdish NAGAPURKAR" userId="c483f64e-e17a-4a5d-915c-4b1774c782e1" providerId="ADAL" clId="{82F81412-88D4-45C5-9C14-57C3688FB5CD}" dt="2024-11-06T11:25:51.438" v="2610" actId="20577"/>
        <pc:sldMkLst>
          <pc:docMk/>
          <pc:sldMk cId="2602662547" sldId="311"/>
        </pc:sldMkLst>
      </pc:sldChg>
      <pc:sldChg chg="modNotesTx">
        <pc:chgData name="Sarthak Jagdish NAGAPURKAR" userId="c483f64e-e17a-4a5d-915c-4b1774c782e1" providerId="ADAL" clId="{82F81412-88D4-45C5-9C14-57C3688FB5CD}" dt="2024-11-06T11:07:16.725" v="2192" actId="20577"/>
        <pc:sldMkLst>
          <pc:docMk/>
          <pc:sldMk cId="1063728202" sldId="312"/>
        </pc:sldMkLst>
      </pc:sldChg>
      <pc:sldChg chg="modNotesTx">
        <pc:chgData name="Sarthak Jagdish NAGAPURKAR" userId="c483f64e-e17a-4a5d-915c-4b1774c782e1" providerId="ADAL" clId="{82F81412-88D4-45C5-9C14-57C3688FB5CD}" dt="2024-11-06T11:39:41.076" v="2855" actId="20577"/>
        <pc:sldMkLst>
          <pc:docMk/>
          <pc:sldMk cId="616991044" sldId="313"/>
        </pc:sldMkLst>
      </pc:sldChg>
      <pc:sldChg chg="modSp mod">
        <pc:chgData name="Sarthak Jagdish NAGAPURKAR" userId="c483f64e-e17a-4a5d-915c-4b1774c782e1" providerId="ADAL" clId="{82F81412-88D4-45C5-9C14-57C3688FB5CD}" dt="2024-11-06T11:40:55.635" v="2857" actId="14100"/>
        <pc:sldMkLst>
          <pc:docMk/>
          <pc:sldMk cId="1335269434" sldId="324"/>
        </pc:sldMkLst>
        <pc:graphicFrameChg chg="mod modGraphic">
          <ac:chgData name="Sarthak Jagdish NAGAPURKAR" userId="c483f64e-e17a-4a5d-915c-4b1774c782e1" providerId="ADAL" clId="{82F81412-88D4-45C5-9C14-57C3688FB5CD}" dt="2024-11-06T11:40:55.635" v="2857" actId="14100"/>
          <ac:graphicFrameMkLst>
            <pc:docMk/>
            <pc:sldMk cId="1335269434" sldId="324"/>
            <ac:graphicFrameMk id="4" creationId="{999F6BDD-16A5-E389-0BA3-C391F0D06634}"/>
          </ac:graphicFrameMkLst>
        </pc:graphicFrameChg>
      </pc:sldChg>
    </pc:docChg>
  </pc:docChgLst>
  <pc:docChgLst>
    <pc:chgData name="LIANG Xiuhao" userId="S::xh.liang.2023@mitb.smu.edu.sg::40255a1e-5dfe-4a62-9872-f029fe1d33cf" providerId="AD" clId="Web-{8E70237A-6BA2-B7AB-FEDC-246A77231B4B}"/>
    <pc:docChg chg="addSld delSld modSld">
      <pc:chgData name="LIANG Xiuhao" userId="S::xh.liang.2023@mitb.smu.edu.sg::40255a1e-5dfe-4a62-9872-f029fe1d33cf" providerId="AD" clId="Web-{8E70237A-6BA2-B7AB-FEDC-246A77231B4B}" dt="2024-11-06T11:27:10.770" v="144" actId="14100"/>
      <pc:docMkLst>
        <pc:docMk/>
      </pc:docMkLst>
      <pc:sldChg chg="modSp">
        <pc:chgData name="LIANG Xiuhao" userId="S::xh.liang.2023@mitb.smu.edu.sg::40255a1e-5dfe-4a62-9872-f029fe1d33cf" providerId="AD" clId="Web-{8E70237A-6BA2-B7AB-FEDC-246A77231B4B}" dt="2024-11-06T11:27:10.770" v="144" actId="14100"/>
        <pc:sldMkLst>
          <pc:docMk/>
          <pc:sldMk cId="2523524070" sldId="282"/>
        </pc:sldMkLst>
        <pc:spChg chg="mod">
          <ac:chgData name="LIANG Xiuhao" userId="S::xh.liang.2023@mitb.smu.edu.sg::40255a1e-5dfe-4a62-9872-f029fe1d33cf" providerId="AD" clId="Web-{8E70237A-6BA2-B7AB-FEDC-246A77231B4B}" dt="2024-11-06T11:14:44.933" v="40" actId="14100"/>
          <ac:spMkLst>
            <pc:docMk/>
            <pc:sldMk cId="2523524070" sldId="282"/>
            <ac:spMk id="3" creationId="{00000000-0000-0000-0000-000000000000}"/>
          </ac:spMkLst>
        </pc:spChg>
        <pc:spChg chg="mod">
          <ac:chgData name="LIANG Xiuhao" userId="S::xh.liang.2023@mitb.smu.edu.sg::40255a1e-5dfe-4a62-9872-f029fe1d33cf" providerId="AD" clId="Web-{8E70237A-6BA2-B7AB-FEDC-246A77231B4B}" dt="2024-11-06T11:26:52.176" v="141" actId="20577"/>
          <ac:spMkLst>
            <pc:docMk/>
            <pc:sldMk cId="2523524070" sldId="282"/>
            <ac:spMk id="5" creationId="{0C84B6B9-C19E-405B-1485-24ECF67FD830}"/>
          </ac:spMkLst>
        </pc:spChg>
        <pc:spChg chg="mod">
          <ac:chgData name="LIANG Xiuhao" userId="S::xh.liang.2023@mitb.smu.edu.sg::40255a1e-5dfe-4a62-9872-f029fe1d33cf" providerId="AD" clId="Web-{8E70237A-6BA2-B7AB-FEDC-246A77231B4B}" dt="2024-11-06T11:27:06.207" v="143" actId="14100"/>
          <ac:spMkLst>
            <pc:docMk/>
            <pc:sldMk cId="2523524070" sldId="282"/>
            <ac:spMk id="6" creationId="{00000000-0000-0000-0000-000000000000}"/>
          </ac:spMkLst>
        </pc:spChg>
        <pc:spChg chg="mod">
          <ac:chgData name="LIANG Xiuhao" userId="S::xh.liang.2023@mitb.smu.edu.sg::40255a1e-5dfe-4a62-9872-f029fe1d33cf" providerId="AD" clId="Web-{8E70237A-6BA2-B7AB-FEDC-246A77231B4B}" dt="2024-11-06T11:27:10.770" v="144" actId="14100"/>
          <ac:spMkLst>
            <pc:docMk/>
            <pc:sldMk cId="2523524070" sldId="282"/>
            <ac:spMk id="7" creationId="{00000000-0000-0000-0000-000000000000}"/>
          </ac:spMkLst>
        </pc:spChg>
      </pc:sldChg>
      <pc:sldChg chg="modSp">
        <pc:chgData name="LIANG Xiuhao" userId="S::xh.liang.2023@mitb.smu.edu.sg::40255a1e-5dfe-4a62-9872-f029fe1d33cf" providerId="AD" clId="Web-{8E70237A-6BA2-B7AB-FEDC-246A77231B4B}" dt="2024-11-06T11:13:18.305" v="16"/>
        <pc:sldMkLst>
          <pc:docMk/>
          <pc:sldMk cId="4229377905" sldId="293"/>
        </pc:sldMkLst>
        <pc:graphicFrameChg chg="mod modGraphic">
          <ac:chgData name="LIANG Xiuhao" userId="S::xh.liang.2023@mitb.smu.edu.sg::40255a1e-5dfe-4a62-9872-f029fe1d33cf" providerId="AD" clId="Web-{8E70237A-6BA2-B7AB-FEDC-246A77231B4B}" dt="2024-11-06T11:13:18.305" v="16"/>
          <ac:graphicFrameMkLst>
            <pc:docMk/>
            <pc:sldMk cId="4229377905" sldId="293"/>
            <ac:graphicFrameMk id="5" creationId="{864E71C8-1693-A520-E8F0-DE7E58A2BC43}"/>
          </ac:graphicFrameMkLst>
        </pc:graphicFrameChg>
      </pc:sldChg>
      <pc:sldChg chg="modSp">
        <pc:chgData name="LIANG Xiuhao" userId="S::xh.liang.2023@mitb.smu.edu.sg::40255a1e-5dfe-4a62-9872-f029fe1d33cf" providerId="AD" clId="Web-{8E70237A-6BA2-B7AB-FEDC-246A77231B4B}" dt="2024-11-06T11:21:23.852" v="101" actId="20577"/>
        <pc:sldMkLst>
          <pc:docMk/>
          <pc:sldMk cId="3985841204" sldId="320"/>
        </pc:sldMkLst>
        <pc:spChg chg="mod">
          <ac:chgData name="LIANG Xiuhao" userId="S::xh.liang.2023@mitb.smu.edu.sg::40255a1e-5dfe-4a62-9872-f029fe1d33cf" providerId="AD" clId="Web-{8E70237A-6BA2-B7AB-FEDC-246A77231B4B}" dt="2024-11-06T11:21:23.852" v="101" actId="20577"/>
          <ac:spMkLst>
            <pc:docMk/>
            <pc:sldMk cId="3985841204" sldId="320"/>
            <ac:spMk id="5" creationId="{0C84B6B9-C19E-405B-1485-24ECF67FD830}"/>
          </ac:spMkLst>
        </pc:spChg>
      </pc:sldChg>
      <pc:sldChg chg="new del">
        <pc:chgData name="LIANG Xiuhao" userId="S::xh.liang.2023@mitb.smu.edu.sg::40255a1e-5dfe-4a62-9872-f029fe1d33cf" providerId="AD" clId="Web-{8E70237A-6BA2-B7AB-FEDC-246A77231B4B}" dt="2024-11-06T11:15:20.731" v="45"/>
        <pc:sldMkLst>
          <pc:docMk/>
          <pc:sldMk cId="1699000953" sldId="323"/>
        </pc:sldMkLst>
      </pc:sldChg>
      <pc:sldChg chg="addSp delSp modSp add replId">
        <pc:chgData name="LIANG Xiuhao" userId="S::xh.liang.2023@mitb.smu.edu.sg::40255a1e-5dfe-4a62-9872-f029fe1d33cf" providerId="AD" clId="Web-{8E70237A-6BA2-B7AB-FEDC-246A77231B4B}" dt="2024-11-06T11:17:01.672" v="81" actId="1076"/>
        <pc:sldMkLst>
          <pc:docMk/>
          <pc:sldMk cId="1335269434" sldId="324"/>
        </pc:sldMkLst>
        <pc:spChg chg="del">
          <ac:chgData name="LIANG Xiuhao" userId="S::xh.liang.2023@mitb.smu.edu.sg::40255a1e-5dfe-4a62-9872-f029fe1d33cf" providerId="AD" clId="Web-{8E70237A-6BA2-B7AB-FEDC-246A77231B4B}" dt="2024-11-06T11:16:17.936" v="50"/>
          <ac:spMkLst>
            <pc:docMk/>
            <pc:sldMk cId="1335269434" sldId="324"/>
            <ac:spMk id="2" creationId="{9E18348C-2FD1-ADC6-A8DC-832C442EA758}"/>
          </ac:spMkLst>
        </pc:spChg>
        <pc:spChg chg="del">
          <ac:chgData name="LIANG Xiuhao" userId="S::xh.liang.2023@mitb.smu.edu.sg::40255a1e-5dfe-4a62-9872-f029fe1d33cf" providerId="AD" clId="Web-{8E70237A-6BA2-B7AB-FEDC-246A77231B4B}" dt="2024-11-06T11:16:17.936" v="49"/>
          <ac:spMkLst>
            <pc:docMk/>
            <pc:sldMk cId="1335269434" sldId="324"/>
            <ac:spMk id="6" creationId="{D95B0A54-A051-5103-B13E-4E96FAC972BF}"/>
          </ac:spMkLst>
        </pc:spChg>
        <pc:spChg chg="del">
          <ac:chgData name="LIANG Xiuhao" userId="S::xh.liang.2023@mitb.smu.edu.sg::40255a1e-5dfe-4a62-9872-f029fe1d33cf" providerId="AD" clId="Web-{8E70237A-6BA2-B7AB-FEDC-246A77231B4B}" dt="2024-11-06T11:16:17.936" v="51"/>
          <ac:spMkLst>
            <pc:docMk/>
            <pc:sldMk cId="1335269434" sldId="324"/>
            <ac:spMk id="8" creationId="{82E7D335-034F-E428-FAE5-45D8EABCBAA9}"/>
          </ac:spMkLst>
        </pc:spChg>
        <pc:spChg chg="mod">
          <ac:chgData name="LIANG Xiuhao" userId="S::xh.liang.2023@mitb.smu.edu.sg::40255a1e-5dfe-4a62-9872-f029fe1d33cf" providerId="AD" clId="Web-{8E70237A-6BA2-B7AB-FEDC-246A77231B4B}" dt="2024-11-06T11:16:53.265" v="79" actId="20577"/>
          <ac:spMkLst>
            <pc:docMk/>
            <pc:sldMk cId="1335269434" sldId="324"/>
            <ac:spMk id="12" creationId="{3314AA0E-9338-34E4-1B48-B926E5211DC1}"/>
          </ac:spMkLst>
        </pc:spChg>
        <pc:graphicFrameChg chg="add mod">
          <ac:chgData name="LIANG Xiuhao" userId="S::xh.liang.2023@mitb.smu.edu.sg::40255a1e-5dfe-4a62-9872-f029fe1d33cf" providerId="AD" clId="Web-{8E70237A-6BA2-B7AB-FEDC-246A77231B4B}" dt="2024-11-06T11:17:01.672" v="81" actId="1076"/>
          <ac:graphicFrameMkLst>
            <pc:docMk/>
            <pc:sldMk cId="1335269434" sldId="324"/>
            <ac:graphicFrameMk id="4" creationId="{999F6BDD-16A5-E389-0BA3-C391F0D06634}"/>
          </ac:graphicFrameMkLst>
        </pc:graphicFrameChg>
        <pc:picChg chg="del">
          <ac:chgData name="LIANG Xiuhao" userId="S::xh.liang.2023@mitb.smu.edu.sg::40255a1e-5dfe-4a62-9872-f029fe1d33cf" providerId="AD" clId="Web-{8E70237A-6BA2-B7AB-FEDC-246A77231B4B}" dt="2024-11-06T11:16:11.248" v="47"/>
          <ac:picMkLst>
            <pc:docMk/>
            <pc:sldMk cId="1335269434" sldId="324"/>
            <ac:picMk id="13" creationId="{D8BACEDC-F760-382C-0DEB-72676150B92F}"/>
          </ac:picMkLst>
        </pc:picChg>
        <pc:picChg chg="del">
          <ac:chgData name="LIANG Xiuhao" userId="S::xh.liang.2023@mitb.smu.edu.sg::40255a1e-5dfe-4a62-9872-f029fe1d33cf" providerId="AD" clId="Web-{8E70237A-6BA2-B7AB-FEDC-246A77231B4B}" dt="2024-11-06T11:16:09.545" v="46"/>
          <ac:picMkLst>
            <pc:docMk/>
            <pc:sldMk cId="1335269434" sldId="324"/>
            <ac:picMk id="14" creationId="{1C620FD4-8336-6C19-AC35-0E76B99BC14F}"/>
          </ac:picMkLst>
        </pc:picChg>
        <pc:picChg chg="del">
          <ac:chgData name="LIANG Xiuhao" userId="S::xh.liang.2023@mitb.smu.edu.sg::40255a1e-5dfe-4a62-9872-f029fe1d33cf" providerId="AD" clId="Web-{8E70237A-6BA2-B7AB-FEDC-246A77231B4B}" dt="2024-11-06T11:16:12.748" v="48"/>
          <ac:picMkLst>
            <pc:docMk/>
            <pc:sldMk cId="1335269434" sldId="324"/>
            <ac:picMk id="15" creationId="{58DD99DE-8639-D21E-A4EC-A7C888AC653F}"/>
          </ac:picMkLst>
        </pc:picChg>
      </pc:sldChg>
      <pc:sldChg chg="addSp delSp modSp add del">
        <pc:chgData name="LIANG Xiuhao" userId="S::xh.liang.2023@mitb.smu.edu.sg::40255a1e-5dfe-4a62-9872-f029fe1d33cf" providerId="AD" clId="Web-{8E70237A-6BA2-B7AB-FEDC-246A77231B4B}" dt="2024-11-06T11:16:55.546" v="80"/>
        <pc:sldMkLst>
          <pc:docMk/>
          <pc:sldMk cId="2192582251" sldId="325"/>
        </pc:sldMkLst>
        <pc:spChg chg="add mod">
          <ac:chgData name="LIANG Xiuhao" userId="S::xh.liang.2023@mitb.smu.edu.sg::40255a1e-5dfe-4a62-9872-f029fe1d33cf" providerId="AD" clId="Web-{8E70237A-6BA2-B7AB-FEDC-246A77231B4B}" dt="2024-11-06T11:16:23.405" v="53"/>
          <ac:spMkLst>
            <pc:docMk/>
            <pc:sldMk cId="2192582251" sldId="325"/>
            <ac:spMk id="4" creationId="{DEC14DE4-6DF4-CC5E-7803-2DA68E0C0B6E}"/>
          </ac:spMkLst>
        </pc:spChg>
        <pc:graphicFrameChg chg="del">
          <ac:chgData name="LIANG Xiuhao" userId="S::xh.liang.2023@mitb.smu.edu.sg::40255a1e-5dfe-4a62-9872-f029fe1d33cf" providerId="AD" clId="Web-{8E70237A-6BA2-B7AB-FEDC-246A77231B4B}" dt="2024-11-06T11:16:23.405" v="53"/>
          <ac:graphicFrameMkLst>
            <pc:docMk/>
            <pc:sldMk cId="2192582251" sldId="325"/>
            <ac:graphicFrameMk id="5" creationId="{2BCE8232-BDFD-CC4C-86DF-F706CA40DBA9}"/>
          </ac:graphicFrameMkLst>
        </pc:graphicFrameChg>
      </pc:sldChg>
    </pc:docChg>
  </pc:docChgLst>
  <pc:docChgLst>
    <pc:chgData name="HUANG Shaofei" userId="S::sf.huang.2023@engd.smu.edu.sg::aa6a1bdd-ae39-4123-9178-c3dee5027c98" providerId="AD" clId="Web-{CEB61AF0-7FA8-BC0C-364B-A656547A9577}"/>
    <pc:docChg chg="addSld delSld modSld">
      <pc:chgData name="HUANG Shaofei" userId="S::sf.huang.2023@engd.smu.edu.sg::aa6a1bdd-ae39-4123-9178-c3dee5027c98" providerId="AD" clId="Web-{CEB61AF0-7FA8-BC0C-364B-A656547A9577}" dt="2024-11-06T10:55:31.763" v="63" actId="1076"/>
      <pc:docMkLst>
        <pc:docMk/>
      </pc:docMkLst>
      <pc:sldChg chg="modSp">
        <pc:chgData name="HUANG Shaofei" userId="S::sf.huang.2023@engd.smu.edu.sg::aa6a1bdd-ae39-4123-9178-c3dee5027c98" providerId="AD" clId="Web-{CEB61AF0-7FA8-BC0C-364B-A656547A9577}" dt="2024-11-06T10:52:23.295" v="15" actId="20577"/>
        <pc:sldMkLst>
          <pc:docMk/>
          <pc:sldMk cId="3062882823" sldId="279"/>
        </pc:sldMkLst>
        <pc:graphicFrameChg chg="modGraphic">
          <ac:chgData name="HUANG Shaofei" userId="S::sf.huang.2023@engd.smu.edu.sg::aa6a1bdd-ae39-4123-9178-c3dee5027c98" providerId="AD" clId="Web-{CEB61AF0-7FA8-BC0C-364B-A656547A9577}" dt="2024-11-06T10:52:23.295" v="15" actId="20577"/>
          <ac:graphicFrameMkLst>
            <pc:docMk/>
            <pc:sldMk cId="3062882823" sldId="279"/>
            <ac:graphicFrameMk id="4" creationId="{B3B4C389-47E6-3485-5A51-D1C7476F57AA}"/>
          </ac:graphicFrameMkLst>
        </pc:graphicFrameChg>
      </pc:sldChg>
      <pc:sldChg chg="new del">
        <pc:chgData name="HUANG Shaofei" userId="S::sf.huang.2023@engd.smu.edu.sg::aa6a1bdd-ae39-4123-9178-c3dee5027c98" providerId="AD" clId="Web-{CEB61AF0-7FA8-BC0C-364B-A656547A9577}" dt="2024-11-06T10:53:34.748" v="31"/>
        <pc:sldMkLst>
          <pc:docMk/>
          <pc:sldMk cId="4288540200" sldId="321"/>
        </pc:sldMkLst>
      </pc:sldChg>
      <pc:sldChg chg="addSp delSp modSp add replId">
        <pc:chgData name="HUANG Shaofei" userId="S::sf.huang.2023@engd.smu.edu.sg::aa6a1bdd-ae39-4123-9178-c3dee5027c98" providerId="AD" clId="Web-{CEB61AF0-7FA8-BC0C-364B-A656547A9577}" dt="2024-11-06T10:55:31.763" v="63" actId="1076"/>
        <pc:sldMkLst>
          <pc:docMk/>
          <pc:sldMk cId="3500619349" sldId="322"/>
        </pc:sldMkLst>
        <pc:spChg chg="mod">
          <ac:chgData name="HUANG Shaofei" userId="S::sf.huang.2023@engd.smu.edu.sg::aa6a1bdd-ae39-4123-9178-c3dee5027c98" providerId="AD" clId="Web-{CEB61AF0-7FA8-BC0C-364B-A656547A9577}" dt="2024-11-06T10:53:39.217" v="32"/>
          <ac:spMkLst>
            <pc:docMk/>
            <pc:sldMk cId="3500619349" sldId="322"/>
            <ac:spMk id="2" creationId="{581970B3-08D1-1E7F-547B-EC7BD9692E5D}"/>
          </ac:spMkLst>
        </pc:spChg>
        <pc:spChg chg="del">
          <ac:chgData name="HUANG Shaofei" userId="S::sf.huang.2023@engd.smu.edu.sg::aa6a1bdd-ae39-4123-9178-c3dee5027c98" providerId="AD" clId="Web-{CEB61AF0-7FA8-BC0C-364B-A656547A9577}" dt="2024-11-06T10:53:39.217" v="32"/>
          <ac:spMkLst>
            <pc:docMk/>
            <pc:sldMk cId="3500619349" sldId="322"/>
            <ac:spMk id="98" creationId="{AB5E08C4-8CDD-4623-A5B8-E998C6DEE3B7}"/>
          </ac:spMkLst>
        </pc:spChg>
        <pc:spChg chg="del">
          <ac:chgData name="HUANG Shaofei" userId="S::sf.huang.2023@engd.smu.edu.sg::aa6a1bdd-ae39-4123-9178-c3dee5027c98" providerId="AD" clId="Web-{CEB61AF0-7FA8-BC0C-364B-A656547A9577}" dt="2024-11-06T10:53:39.217" v="32"/>
          <ac:spMkLst>
            <pc:docMk/>
            <pc:sldMk cId="3500619349" sldId="322"/>
            <ac:spMk id="100" creationId="{15F33878-D502-4FFA-8ACE-F2AECDB2A23F}"/>
          </ac:spMkLst>
        </pc:spChg>
        <pc:spChg chg="del">
          <ac:chgData name="HUANG Shaofei" userId="S::sf.huang.2023@engd.smu.edu.sg::aa6a1bdd-ae39-4123-9178-c3dee5027c98" providerId="AD" clId="Web-{CEB61AF0-7FA8-BC0C-364B-A656547A9577}" dt="2024-11-06T10:53:39.217" v="32"/>
          <ac:spMkLst>
            <pc:docMk/>
            <pc:sldMk cId="3500619349" sldId="322"/>
            <ac:spMk id="102" creationId="{D3539FEE-81D3-4406-802E-60B20B16F4F6}"/>
          </ac:spMkLst>
        </pc:spChg>
        <pc:spChg chg="del">
          <ac:chgData name="HUANG Shaofei" userId="S::sf.huang.2023@engd.smu.edu.sg::aa6a1bdd-ae39-4123-9178-c3dee5027c98" providerId="AD" clId="Web-{CEB61AF0-7FA8-BC0C-364B-A656547A9577}" dt="2024-11-06T10:53:39.217" v="32"/>
          <ac:spMkLst>
            <pc:docMk/>
            <pc:sldMk cId="3500619349" sldId="322"/>
            <ac:spMk id="104" creationId="{DC701763-729E-462F-A5A8-E0DEFEB1E2E4}"/>
          </ac:spMkLst>
        </pc:spChg>
        <pc:spChg chg="add del">
          <ac:chgData name="HUANG Shaofei" userId="S::sf.huang.2023@engd.smu.edu.sg::aa6a1bdd-ae39-4123-9178-c3dee5027c98" providerId="AD" clId="Web-{CEB61AF0-7FA8-BC0C-364B-A656547A9577}" dt="2024-11-06T10:53:50.576" v="37"/>
          <ac:spMkLst>
            <pc:docMk/>
            <pc:sldMk cId="3500619349" sldId="322"/>
            <ac:spMk id="109" creationId="{9CB95732-565A-4D2C-A3AB-CC460C0D3826}"/>
          </ac:spMkLst>
        </pc:spChg>
        <pc:spChg chg="add del">
          <ac:chgData name="HUANG Shaofei" userId="S::sf.huang.2023@engd.smu.edu.sg::aa6a1bdd-ae39-4123-9178-c3dee5027c98" providerId="AD" clId="Web-{CEB61AF0-7FA8-BC0C-364B-A656547A9577}" dt="2024-11-06T10:53:50.576" v="37"/>
          <ac:spMkLst>
            <pc:docMk/>
            <pc:sldMk cId="3500619349" sldId="322"/>
            <ac:spMk id="111" creationId="{E19B653C-798C-4333-8452-3DF3AE3C1D11}"/>
          </ac:spMkLst>
        </pc:spChg>
        <pc:spChg chg="add del">
          <ac:chgData name="HUANG Shaofei" userId="S::sf.huang.2023@engd.smu.edu.sg::aa6a1bdd-ae39-4123-9178-c3dee5027c98" providerId="AD" clId="Web-{CEB61AF0-7FA8-BC0C-364B-A656547A9577}" dt="2024-11-06T10:53:50.576" v="37"/>
          <ac:spMkLst>
            <pc:docMk/>
            <pc:sldMk cId="3500619349" sldId="322"/>
            <ac:spMk id="113" creationId="{0FE50278-E2EC-42B2-A1F1-921DD39901C4}"/>
          </ac:spMkLst>
        </pc:spChg>
        <pc:spChg chg="add del">
          <ac:chgData name="HUANG Shaofei" userId="S::sf.huang.2023@engd.smu.edu.sg::aa6a1bdd-ae39-4123-9178-c3dee5027c98" providerId="AD" clId="Web-{CEB61AF0-7FA8-BC0C-364B-A656547A9577}" dt="2024-11-06T10:53:50.576" v="37"/>
          <ac:spMkLst>
            <pc:docMk/>
            <pc:sldMk cId="3500619349" sldId="322"/>
            <ac:spMk id="115" creationId="{1236153F-0DB4-40DD-87C6-B40C1B7E282C}"/>
          </ac:spMkLst>
        </pc:spChg>
        <pc:spChg chg="add del">
          <ac:chgData name="HUANG Shaofei" userId="S::sf.huang.2023@engd.smu.edu.sg::aa6a1bdd-ae39-4123-9178-c3dee5027c98" providerId="AD" clId="Web-{CEB61AF0-7FA8-BC0C-364B-A656547A9577}" dt="2024-11-06T10:54:23.482" v="43"/>
          <ac:spMkLst>
            <pc:docMk/>
            <pc:sldMk cId="3500619349" sldId="322"/>
            <ac:spMk id="120" creationId="{9CB95732-565A-4D2C-A3AB-CC460C0D3826}"/>
          </ac:spMkLst>
        </pc:spChg>
        <pc:spChg chg="add del">
          <ac:chgData name="HUANG Shaofei" userId="S::sf.huang.2023@engd.smu.edu.sg::aa6a1bdd-ae39-4123-9178-c3dee5027c98" providerId="AD" clId="Web-{CEB61AF0-7FA8-BC0C-364B-A656547A9577}" dt="2024-11-06T10:54:23.482" v="43"/>
          <ac:spMkLst>
            <pc:docMk/>
            <pc:sldMk cId="3500619349" sldId="322"/>
            <ac:spMk id="122" creationId="{E19B653C-798C-4333-8452-3DF3AE3C1D11}"/>
          </ac:spMkLst>
        </pc:spChg>
        <pc:spChg chg="add del">
          <ac:chgData name="HUANG Shaofei" userId="S::sf.huang.2023@engd.smu.edu.sg::aa6a1bdd-ae39-4123-9178-c3dee5027c98" providerId="AD" clId="Web-{CEB61AF0-7FA8-BC0C-364B-A656547A9577}" dt="2024-11-06T10:54:23.482" v="43"/>
          <ac:spMkLst>
            <pc:docMk/>
            <pc:sldMk cId="3500619349" sldId="322"/>
            <ac:spMk id="124" creationId="{0FE50278-E2EC-42B2-A1F1-921DD39901C4}"/>
          </ac:spMkLst>
        </pc:spChg>
        <pc:spChg chg="add del">
          <ac:chgData name="HUANG Shaofei" userId="S::sf.huang.2023@engd.smu.edu.sg::aa6a1bdd-ae39-4123-9178-c3dee5027c98" providerId="AD" clId="Web-{CEB61AF0-7FA8-BC0C-364B-A656547A9577}" dt="2024-11-06T10:54:23.482" v="43"/>
          <ac:spMkLst>
            <pc:docMk/>
            <pc:sldMk cId="3500619349" sldId="322"/>
            <ac:spMk id="126" creationId="{1236153F-0DB4-40DD-87C6-B40C1B7E282C}"/>
          </ac:spMkLst>
        </pc:spChg>
        <pc:spChg chg="add">
          <ac:chgData name="HUANG Shaofei" userId="S::sf.huang.2023@engd.smu.edu.sg::aa6a1bdd-ae39-4123-9178-c3dee5027c98" providerId="AD" clId="Web-{CEB61AF0-7FA8-BC0C-364B-A656547A9577}" dt="2024-11-06T10:54:23.482" v="43"/>
          <ac:spMkLst>
            <pc:docMk/>
            <pc:sldMk cId="3500619349" sldId="322"/>
            <ac:spMk id="131" creationId="{9CB95732-565A-4D2C-A3AB-CC460C0D3826}"/>
          </ac:spMkLst>
        </pc:spChg>
        <pc:spChg chg="add">
          <ac:chgData name="HUANG Shaofei" userId="S::sf.huang.2023@engd.smu.edu.sg::aa6a1bdd-ae39-4123-9178-c3dee5027c98" providerId="AD" clId="Web-{CEB61AF0-7FA8-BC0C-364B-A656547A9577}" dt="2024-11-06T10:54:23.482" v="43"/>
          <ac:spMkLst>
            <pc:docMk/>
            <pc:sldMk cId="3500619349" sldId="322"/>
            <ac:spMk id="133" creationId="{E19B653C-798C-4333-8452-3DF3AE3C1D11}"/>
          </ac:spMkLst>
        </pc:spChg>
        <pc:spChg chg="add">
          <ac:chgData name="HUANG Shaofei" userId="S::sf.huang.2023@engd.smu.edu.sg::aa6a1bdd-ae39-4123-9178-c3dee5027c98" providerId="AD" clId="Web-{CEB61AF0-7FA8-BC0C-364B-A656547A9577}" dt="2024-11-06T10:54:23.482" v="43"/>
          <ac:spMkLst>
            <pc:docMk/>
            <pc:sldMk cId="3500619349" sldId="322"/>
            <ac:spMk id="135" creationId="{0FE50278-E2EC-42B2-A1F1-921DD39901C4}"/>
          </ac:spMkLst>
        </pc:spChg>
        <pc:spChg chg="add">
          <ac:chgData name="HUANG Shaofei" userId="S::sf.huang.2023@engd.smu.edu.sg::aa6a1bdd-ae39-4123-9178-c3dee5027c98" providerId="AD" clId="Web-{CEB61AF0-7FA8-BC0C-364B-A656547A9577}" dt="2024-11-06T10:54:23.482" v="43"/>
          <ac:spMkLst>
            <pc:docMk/>
            <pc:sldMk cId="3500619349" sldId="322"/>
            <ac:spMk id="137" creationId="{1236153F-0DB4-40DD-87C6-B40C1B7E282C}"/>
          </ac:spMkLst>
        </pc:spChg>
        <pc:grpChg chg="del">
          <ac:chgData name="HUANG Shaofei" userId="S::sf.huang.2023@engd.smu.edu.sg::aa6a1bdd-ae39-4123-9178-c3dee5027c98" providerId="AD" clId="Web-{CEB61AF0-7FA8-BC0C-364B-A656547A9577}" dt="2024-11-06T10:53:39.217" v="32"/>
          <ac:grpSpMkLst>
            <pc:docMk/>
            <pc:sldMk cId="3500619349" sldId="322"/>
            <ac:grpSpMk id="10" creationId="{19A6B5CE-CB1D-48EE-8B43-E952235C8371}"/>
          </ac:grpSpMkLst>
        </pc:grpChg>
        <pc:picChg chg="del">
          <ac:chgData name="HUANG Shaofei" userId="S::sf.huang.2023@engd.smu.edu.sg::aa6a1bdd-ae39-4123-9178-c3dee5027c98" providerId="AD" clId="Web-{CEB61AF0-7FA8-BC0C-364B-A656547A9577}" dt="2024-11-06T10:53:08.623" v="18"/>
          <ac:picMkLst>
            <pc:docMk/>
            <pc:sldMk cId="3500619349" sldId="322"/>
            <ac:picMk id="3" creationId="{5357178A-684E-7ED1-3DD7-EEE4D801AA4E}"/>
          </ac:picMkLst>
        </pc:picChg>
        <pc:picChg chg="mod">
          <ac:chgData name="HUANG Shaofei" userId="S::sf.huang.2023@engd.smu.edu.sg::aa6a1bdd-ae39-4123-9178-c3dee5027c98" providerId="AD" clId="Web-{CEB61AF0-7FA8-BC0C-364B-A656547A9577}" dt="2024-11-06T10:55:20.654" v="60" actId="1076"/>
          <ac:picMkLst>
            <pc:docMk/>
            <pc:sldMk cId="3500619349" sldId="322"/>
            <ac:picMk id="4" creationId="{38BEE8C1-0AC0-89C1-2A99-EDD2BA82F653}"/>
          </ac:picMkLst>
        </pc:picChg>
        <pc:picChg chg="add mod ord">
          <ac:chgData name="HUANG Shaofei" userId="S::sf.huang.2023@engd.smu.edu.sg::aa6a1bdd-ae39-4123-9178-c3dee5027c98" providerId="AD" clId="Web-{CEB61AF0-7FA8-BC0C-364B-A656547A9577}" dt="2024-11-06T10:55:25.966" v="62" actId="1076"/>
          <ac:picMkLst>
            <pc:docMk/>
            <pc:sldMk cId="3500619349" sldId="322"/>
            <ac:picMk id="6" creationId="{8B9B50DF-C626-4074-DB6F-DD2FAA13EF53}"/>
          </ac:picMkLst>
        </pc:picChg>
        <pc:picChg chg="add mod">
          <ac:chgData name="HUANG Shaofei" userId="S::sf.huang.2023@engd.smu.edu.sg::aa6a1bdd-ae39-4123-9178-c3dee5027c98" providerId="AD" clId="Web-{CEB61AF0-7FA8-BC0C-364B-A656547A9577}" dt="2024-11-06T10:55:31.763" v="63" actId="1076"/>
          <ac:picMkLst>
            <pc:docMk/>
            <pc:sldMk cId="3500619349" sldId="322"/>
            <ac:picMk id="8" creationId="{0FBAFDE4-3F41-BC5C-D0CC-92E1872C13DD}"/>
          </ac:picMkLst>
        </pc:picChg>
      </pc:sldChg>
    </pc:docChg>
  </pc:docChgLst>
  <pc:docChgLst>
    <pc:chgData name="HUANG Shaofei" userId="S::sf.huang.2023@engd.smu.edu.sg::aa6a1bdd-ae39-4123-9178-c3dee5027c98" providerId="AD" clId="Web-{3F708C6A-1E69-0F10-A240-39991B9C5579}"/>
    <pc:docChg chg="addSld delSld modSld sldOrd">
      <pc:chgData name="HUANG Shaofei" userId="S::sf.huang.2023@engd.smu.edu.sg::aa6a1bdd-ae39-4123-9178-c3dee5027c98" providerId="AD" clId="Web-{3F708C6A-1E69-0F10-A240-39991B9C5579}" dt="2024-11-06T12:57:22.732" v="161" actId="20577"/>
      <pc:docMkLst>
        <pc:docMk/>
      </pc:docMkLst>
      <pc:sldChg chg="addSp delSp modSp ord">
        <pc:chgData name="HUANG Shaofei" userId="S::sf.huang.2023@engd.smu.edu.sg::aa6a1bdd-ae39-4123-9178-c3dee5027c98" providerId="AD" clId="Web-{3F708C6A-1E69-0F10-A240-39991B9C5579}" dt="2024-11-06T12:55:56.167" v="154" actId="20577"/>
        <pc:sldMkLst>
          <pc:docMk/>
          <pc:sldMk cId="3864704502" sldId="272"/>
        </pc:sldMkLst>
        <pc:spChg chg="del">
          <ac:chgData name="HUANG Shaofei" userId="S::sf.huang.2023@engd.smu.edu.sg::aa6a1bdd-ae39-4123-9178-c3dee5027c98" providerId="AD" clId="Web-{3F708C6A-1E69-0F10-A240-39991B9C5579}" dt="2024-11-06T12:37:16.858" v="18"/>
          <ac:spMkLst>
            <pc:docMk/>
            <pc:sldMk cId="3864704502" sldId="272"/>
            <ac:spMk id="2" creationId="{581970B3-08D1-1E7F-547B-EC7BD9692E5D}"/>
          </ac:spMkLst>
        </pc:spChg>
        <pc:spChg chg="add del mod">
          <ac:chgData name="HUANG Shaofei" userId="S::sf.huang.2023@engd.smu.edu.sg::aa6a1bdd-ae39-4123-9178-c3dee5027c98" providerId="AD" clId="Web-{3F708C6A-1E69-0F10-A240-39991B9C5579}" dt="2024-11-06T12:55:56.167" v="154" actId="20577"/>
          <ac:spMkLst>
            <pc:docMk/>
            <pc:sldMk cId="3864704502" sldId="272"/>
            <ac:spMk id="3" creationId="{6B39026B-6130-C427-88DB-0BC217330BFB}"/>
          </ac:spMkLst>
        </pc:spChg>
        <pc:spChg chg="add del mod">
          <ac:chgData name="HUANG Shaofei" userId="S::sf.huang.2023@engd.smu.edu.sg::aa6a1bdd-ae39-4123-9178-c3dee5027c98" providerId="AD" clId="Web-{3F708C6A-1E69-0F10-A240-39991B9C5579}" dt="2024-11-06T12:35:32.073" v="3"/>
          <ac:spMkLst>
            <pc:docMk/>
            <pc:sldMk cId="3864704502" sldId="272"/>
            <ac:spMk id="6" creationId="{F3B93B2B-9986-F1B5-E547-A8EB69DA9CC4}"/>
          </ac:spMkLst>
        </pc:spChg>
        <pc:spChg chg="add del">
          <ac:chgData name="HUANG Shaofei" userId="S::sf.huang.2023@engd.smu.edu.sg::aa6a1bdd-ae39-4123-9178-c3dee5027c98" providerId="AD" clId="Web-{3F708C6A-1E69-0F10-A240-39991B9C5579}" dt="2024-11-06T12:44:02.514" v="68"/>
          <ac:spMkLst>
            <pc:docMk/>
            <pc:sldMk cId="3864704502" sldId="272"/>
            <ac:spMk id="7" creationId="{883038E7-738F-CF80-D39B-46E12E883E1D}"/>
          </ac:spMkLst>
        </pc:spChg>
        <pc:spChg chg="add del mod">
          <ac:chgData name="HUANG Shaofei" userId="S::sf.huang.2023@engd.smu.edu.sg::aa6a1bdd-ae39-4123-9178-c3dee5027c98" providerId="AD" clId="Web-{3F708C6A-1E69-0F10-A240-39991B9C5579}" dt="2024-11-06T12:36:04.996" v="7"/>
          <ac:spMkLst>
            <pc:docMk/>
            <pc:sldMk cId="3864704502" sldId="272"/>
            <ac:spMk id="8" creationId="{0515918F-E63F-20B8-DB48-30951B4E5B8C}"/>
          </ac:spMkLst>
        </pc:spChg>
        <pc:spChg chg="add del mod">
          <ac:chgData name="HUANG Shaofei" userId="S::sf.huang.2023@engd.smu.edu.sg::aa6a1bdd-ae39-4123-9178-c3dee5027c98" providerId="AD" clId="Web-{3F708C6A-1E69-0F10-A240-39991B9C5579}" dt="2024-11-06T12:37:20.827" v="19"/>
          <ac:spMkLst>
            <pc:docMk/>
            <pc:sldMk cId="3864704502" sldId="272"/>
            <ac:spMk id="11" creationId="{3A9434BB-4B28-07E8-F2E0-C8F4DD7366B4}"/>
          </ac:spMkLst>
        </pc:spChg>
        <pc:spChg chg="add del mod">
          <ac:chgData name="HUANG Shaofei" userId="S::sf.huang.2023@engd.smu.edu.sg::aa6a1bdd-ae39-4123-9178-c3dee5027c98" providerId="AD" clId="Web-{3F708C6A-1E69-0F10-A240-39991B9C5579}" dt="2024-11-06T12:43:58.920" v="66"/>
          <ac:spMkLst>
            <pc:docMk/>
            <pc:sldMk cId="3864704502" sldId="272"/>
            <ac:spMk id="13" creationId="{D3E0468F-F6F4-0E01-7A0D-CC1D654A0583}"/>
          </ac:spMkLst>
        </pc:spChg>
        <pc:spChg chg="add del mod">
          <ac:chgData name="HUANG Shaofei" userId="S::sf.huang.2023@engd.smu.edu.sg::aa6a1bdd-ae39-4123-9178-c3dee5027c98" providerId="AD" clId="Web-{3F708C6A-1E69-0F10-A240-39991B9C5579}" dt="2024-11-06T12:43:51.905" v="60"/>
          <ac:spMkLst>
            <pc:docMk/>
            <pc:sldMk cId="3864704502" sldId="272"/>
            <ac:spMk id="14" creationId="{A99B701E-F0E7-CB56-2BA2-FA35CEBFB31B}"/>
          </ac:spMkLst>
        </pc:spChg>
        <pc:spChg chg="add del">
          <ac:chgData name="HUANG Shaofei" userId="S::sf.huang.2023@engd.smu.edu.sg::aa6a1bdd-ae39-4123-9178-c3dee5027c98" providerId="AD" clId="Web-{3F708C6A-1E69-0F10-A240-39991B9C5579}" dt="2024-11-06T12:43:53.014" v="61"/>
          <ac:spMkLst>
            <pc:docMk/>
            <pc:sldMk cId="3864704502" sldId="272"/>
            <ac:spMk id="65" creationId="{1382A32C-5B0C-4B1C-A074-76C6DBCC9F87}"/>
          </ac:spMkLst>
        </pc:spChg>
        <pc:grpChg chg="add del">
          <ac:chgData name="HUANG Shaofei" userId="S::sf.huang.2023@engd.smu.edu.sg::aa6a1bdd-ae39-4123-9178-c3dee5027c98" providerId="AD" clId="Web-{3F708C6A-1E69-0F10-A240-39991B9C5579}" dt="2024-11-06T12:43:53.014" v="61"/>
          <ac:grpSpMkLst>
            <pc:docMk/>
            <pc:sldMk cId="3864704502" sldId="272"/>
            <ac:grpSpMk id="59" creationId="{19A6B5CE-CB1D-48EE-8B43-E952235C8371}"/>
          </ac:grpSpMkLst>
        </pc:grpChg>
        <pc:picChg chg="del">
          <ac:chgData name="HUANG Shaofei" userId="S::sf.huang.2023@engd.smu.edu.sg::aa6a1bdd-ae39-4123-9178-c3dee5027c98" providerId="AD" clId="Web-{3F708C6A-1E69-0F10-A240-39991B9C5579}" dt="2024-11-06T12:36:47.279" v="15"/>
          <ac:picMkLst>
            <pc:docMk/>
            <pc:sldMk cId="3864704502" sldId="272"/>
            <ac:picMk id="4" creationId="{4862D030-60E5-F654-097F-D649F446DDDF}"/>
          </ac:picMkLst>
        </pc:picChg>
        <pc:picChg chg="del">
          <ac:chgData name="HUANG Shaofei" userId="S::sf.huang.2023@engd.smu.edu.sg::aa6a1bdd-ae39-4123-9178-c3dee5027c98" providerId="AD" clId="Web-{3F708C6A-1E69-0F10-A240-39991B9C5579}" dt="2024-11-06T12:36:47.279" v="14"/>
          <ac:picMkLst>
            <pc:docMk/>
            <pc:sldMk cId="3864704502" sldId="272"/>
            <ac:picMk id="5" creationId="{9AC5A8F9-BD24-D04B-4B51-240FCEE5BFF7}"/>
          </ac:picMkLst>
        </pc:picChg>
        <pc:picChg chg="add del mod">
          <ac:chgData name="HUANG Shaofei" userId="S::sf.huang.2023@engd.smu.edu.sg::aa6a1bdd-ae39-4123-9178-c3dee5027c98" providerId="AD" clId="Web-{3F708C6A-1E69-0F10-A240-39991B9C5579}" dt="2024-11-06T12:44:21.484" v="71"/>
          <ac:picMkLst>
            <pc:docMk/>
            <pc:sldMk cId="3864704502" sldId="272"/>
            <ac:picMk id="9" creationId="{3D1328A2-2408-3D4A-CF0A-7D1C198BBEFA}"/>
          </ac:picMkLst>
        </pc:picChg>
        <pc:picChg chg="add del mod">
          <ac:chgData name="HUANG Shaofei" userId="S::sf.huang.2023@engd.smu.edu.sg::aa6a1bdd-ae39-4123-9178-c3dee5027c98" providerId="AD" clId="Web-{3F708C6A-1E69-0F10-A240-39991B9C5579}" dt="2024-11-06T12:50:46.920" v="100"/>
          <ac:picMkLst>
            <pc:docMk/>
            <pc:sldMk cId="3864704502" sldId="272"/>
            <ac:picMk id="15" creationId="{942D41FA-6099-A9A3-B435-27F39804C873}"/>
          </ac:picMkLst>
        </pc:picChg>
        <pc:picChg chg="add del mod">
          <ac:chgData name="HUANG Shaofei" userId="S::sf.huang.2023@engd.smu.edu.sg::aa6a1bdd-ae39-4123-9178-c3dee5027c98" providerId="AD" clId="Web-{3F708C6A-1E69-0F10-A240-39991B9C5579}" dt="2024-11-06T12:50:46.920" v="99"/>
          <ac:picMkLst>
            <pc:docMk/>
            <pc:sldMk cId="3864704502" sldId="272"/>
            <ac:picMk id="16" creationId="{1EF33114-8913-64A6-5FF5-DEFE6CACE290}"/>
          </ac:picMkLst>
        </pc:picChg>
      </pc:sldChg>
      <pc:sldChg chg="modSp">
        <pc:chgData name="HUANG Shaofei" userId="S::sf.huang.2023@engd.smu.edu.sg::aa6a1bdd-ae39-4123-9178-c3dee5027c98" providerId="AD" clId="Web-{3F708C6A-1E69-0F10-A240-39991B9C5579}" dt="2024-11-06T12:57:22.732" v="161" actId="20577"/>
        <pc:sldMkLst>
          <pc:docMk/>
          <pc:sldMk cId="544212471" sldId="283"/>
        </pc:sldMkLst>
        <pc:spChg chg="mod">
          <ac:chgData name="HUANG Shaofei" userId="S::sf.huang.2023@engd.smu.edu.sg::aa6a1bdd-ae39-4123-9178-c3dee5027c98" providerId="AD" clId="Web-{3F708C6A-1E69-0F10-A240-39991B9C5579}" dt="2024-11-06T12:57:13.279" v="159" actId="20577"/>
          <ac:spMkLst>
            <pc:docMk/>
            <pc:sldMk cId="544212471" sldId="283"/>
            <ac:spMk id="2" creationId="{4808E93A-E3BE-B051-0EF8-1CC3295A1F90}"/>
          </ac:spMkLst>
        </pc:spChg>
        <pc:spChg chg="mod">
          <ac:chgData name="HUANG Shaofei" userId="S::sf.huang.2023@engd.smu.edu.sg::aa6a1bdd-ae39-4123-9178-c3dee5027c98" providerId="AD" clId="Web-{3F708C6A-1E69-0F10-A240-39991B9C5579}" dt="2024-11-06T12:57:22.732" v="161" actId="20577"/>
          <ac:spMkLst>
            <pc:docMk/>
            <pc:sldMk cId="544212471" sldId="283"/>
            <ac:spMk id="18" creationId="{BE116D0E-EE67-AAE5-E7BF-2994F9F82F45}"/>
          </ac:spMkLst>
        </pc:spChg>
      </pc:sldChg>
      <pc:sldChg chg="addSp delSp modSp add replId">
        <pc:chgData name="HUANG Shaofei" userId="S::sf.huang.2023@engd.smu.edu.sg::aa6a1bdd-ae39-4123-9178-c3dee5027c98" providerId="AD" clId="Web-{3F708C6A-1E69-0F10-A240-39991B9C5579}" dt="2024-11-06T12:56:37.934" v="158" actId="1076"/>
        <pc:sldMkLst>
          <pc:docMk/>
          <pc:sldMk cId="3312921348" sldId="325"/>
        </pc:sldMkLst>
        <pc:spChg chg="mod">
          <ac:chgData name="HUANG Shaofei" userId="S::sf.huang.2023@engd.smu.edu.sg::aa6a1bdd-ae39-4123-9178-c3dee5027c98" providerId="AD" clId="Web-{3F708C6A-1E69-0F10-A240-39991B9C5579}" dt="2024-11-06T12:55:44.260" v="152" actId="20577"/>
          <ac:spMkLst>
            <pc:docMk/>
            <pc:sldMk cId="3312921348" sldId="325"/>
            <ac:spMk id="2" creationId="{581970B3-08D1-1E7F-547B-EC7BD9692E5D}"/>
          </ac:spMkLst>
        </pc:spChg>
        <pc:spChg chg="del">
          <ac:chgData name="HUANG Shaofei" userId="S::sf.huang.2023@engd.smu.edu.sg::aa6a1bdd-ae39-4123-9178-c3dee5027c98" providerId="AD" clId="Web-{3F708C6A-1E69-0F10-A240-39991B9C5579}" dt="2024-11-06T12:36:24.778" v="9"/>
          <ac:spMkLst>
            <pc:docMk/>
            <pc:sldMk cId="3312921348" sldId="325"/>
            <ac:spMk id="3" creationId="{6B39026B-6130-C427-88DB-0BC217330BFB}"/>
          </ac:spMkLst>
        </pc:spChg>
        <pc:spChg chg="add del">
          <ac:chgData name="HUANG Shaofei" userId="S::sf.huang.2023@engd.smu.edu.sg::aa6a1bdd-ae39-4123-9178-c3dee5027c98" providerId="AD" clId="Web-{3F708C6A-1E69-0F10-A240-39991B9C5579}" dt="2024-11-06T12:54:34.648" v="143"/>
          <ac:spMkLst>
            <pc:docMk/>
            <pc:sldMk cId="3312921348" sldId="325"/>
            <ac:spMk id="7" creationId="{883038E7-738F-CF80-D39B-46E12E883E1D}"/>
          </ac:spMkLst>
        </pc:spChg>
        <pc:spChg chg="add del mod">
          <ac:chgData name="HUANG Shaofei" userId="S::sf.huang.2023@engd.smu.edu.sg::aa6a1bdd-ae39-4123-9178-c3dee5027c98" providerId="AD" clId="Web-{3F708C6A-1E69-0F10-A240-39991B9C5579}" dt="2024-11-06T12:36:29.356" v="10"/>
          <ac:spMkLst>
            <pc:docMk/>
            <pc:sldMk cId="3312921348" sldId="325"/>
            <ac:spMk id="8" creationId="{8D4BDE75-2177-5864-6925-37E7649384DD}"/>
          </ac:spMkLst>
        </pc:spChg>
        <pc:picChg chg="mod">
          <ac:chgData name="HUANG Shaofei" userId="S::sf.huang.2023@engd.smu.edu.sg::aa6a1bdd-ae39-4123-9178-c3dee5027c98" providerId="AD" clId="Web-{3F708C6A-1E69-0F10-A240-39991B9C5579}" dt="2024-11-06T12:56:37.934" v="158" actId="1076"/>
          <ac:picMkLst>
            <pc:docMk/>
            <pc:sldMk cId="3312921348" sldId="325"/>
            <ac:picMk id="4" creationId="{4862D030-60E5-F654-097F-D649F446DDDF}"/>
          </ac:picMkLst>
        </pc:picChg>
        <pc:picChg chg="mod">
          <ac:chgData name="HUANG Shaofei" userId="S::sf.huang.2023@engd.smu.edu.sg::aa6a1bdd-ae39-4123-9178-c3dee5027c98" providerId="AD" clId="Web-{3F708C6A-1E69-0F10-A240-39991B9C5579}" dt="2024-11-06T12:56:18.433" v="156" actId="1076"/>
          <ac:picMkLst>
            <pc:docMk/>
            <pc:sldMk cId="3312921348" sldId="325"/>
            <ac:picMk id="5" creationId="{9AC5A8F9-BD24-D04B-4B51-240FCEE5BFF7}"/>
          </ac:picMkLst>
        </pc:picChg>
      </pc:sldChg>
      <pc:sldChg chg="addSp delSp modSp add replId">
        <pc:chgData name="HUANG Shaofei" userId="S::sf.huang.2023@engd.smu.edu.sg::aa6a1bdd-ae39-4123-9178-c3dee5027c98" providerId="AD" clId="Web-{3F708C6A-1E69-0F10-A240-39991B9C5579}" dt="2024-11-06T12:44:05.764" v="70"/>
        <pc:sldMkLst>
          <pc:docMk/>
          <pc:sldMk cId="2533546253" sldId="326"/>
        </pc:sldMkLst>
        <pc:spChg chg="del">
          <ac:chgData name="HUANG Shaofei" userId="S::sf.huang.2023@engd.smu.edu.sg::aa6a1bdd-ae39-4123-9178-c3dee5027c98" providerId="AD" clId="Web-{3F708C6A-1E69-0F10-A240-39991B9C5579}" dt="2024-11-06T12:38:19.251" v="24"/>
          <ac:spMkLst>
            <pc:docMk/>
            <pc:sldMk cId="2533546253" sldId="326"/>
            <ac:spMk id="3" creationId="{6B39026B-6130-C427-88DB-0BC217330BFB}"/>
          </ac:spMkLst>
        </pc:spChg>
        <pc:spChg chg="add del mod">
          <ac:chgData name="HUANG Shaofei" userId="S::sf.huang.2023@engd.smu.edu.sg::aa6a1bdd-ae39-4123-9178-c3dee5027c98" providerId="AD" clId="Web-{3F708C6A-1E69-0F10-A240-39991B9C5579}" dt="2024-11-06T12:38:27.095" v="25"/>
          <ac:spMkLst>
            <pc:docMk/>
            <pc:sldMk cId="2533546253" sldId="326"/>
            <ac:spMk id="4" creationId="{8F9929E1-BECD-5EBC-E757-0FF26C2B1D61}"/>
          </ac:spMkLst>
        </pc:spChg>
        <pc:spChg chg="del">
          <ac:chgData name="HUANG Shaofei" userId="S::sf.huang.2023@engd.smu.edu.sg::aa6a1bdd-ae39-4123-9178-c3dee5027c98" providerId="AD" clId="Web-{3F708C6A-1E69-0F10-A240-39991B9C5579}" dt="2024-11-06T12:38:35.002" v="27"/>
          <ac:spMkLst>
            <pc:docMk/>
            <pc:sldMk cId="2533546253" sldId="326"/>
            <ac:spMk id="7" creationId="{883038E7-738F-CF80-D39B-46E12E883E1D}"/>
          </ac:spMkLst>
        </pc:spChg>
        <pc:spChg chg="add del">
          <ac:chgData name="HUANG Shaofei" userId="S::sf.huang.2023@engd.smu.edu.sg::aa6a1bdd-ae39-4123-9178-c3dee5027c98" providerId="AD" clId="Web-{3F708C6A-1E69-0F10-A240-39991B9C5579}" dt="2024-11-06T12:44:05.764" v="70"/>
          <ac:spMkLst>
            <pc:docMk/>
            <pc:sldMk cId="2533546253" sldId="326"/>
            <ac:spMk id="65" creationId="{1382A32C-5B0C-4B1C-A074-76C6DBCC9F87}"/>
          </ac:spMkLst>
        </pc:spChg>
        <pc:spChg chg="add del">
          <ac:chgData name="HUANG Shaofei" userId="S::sf.huang.2023@engd.smu.edu.sg::aa6a1bdd-ae39-4123-9178-c3dee5027c98" providerId="AD" clId="Web-{3F708C6A-1E69-0F10-A240-39991B9C5579}" dt="2024-11-06T12:38:43.408" v="29"/>
          <ac:spMkLst>
            <pc:docMk/>
            <pc:sldMk cId="2533546253" sldId="326"/>
            <ac:spMk id="70" creationId="{2215C6C6-E45C-4179-9FC1-E8A4C1D47430}"/>
          </ac:spMkLst>
        </pc:spChg>
        <pc:spChg chg="add del">
          <ac:chgData name="HUANG Shaofei" userId="S::sf.huang.2023@engd.smu.edu.sg::aa6a1bdd-ae39-4123-9178-c3dee5027c98" providerId="AD" clId="Web-{3F708C6A-1E69-0F10-A240-39991B9C5579}" dt="2024-11-06T12:38:43.408" v="29"/>
          <ac:spMkLst>
            <pc:docMk/>
            <pc:sldMk cId="2533546253" sldId="326"/>
            <ac:spMk id="76" creationId="{3776B14B-F2F4-4825-8DA8-8C7A0F2B3960}"/>
          </ac:spMkLst>
        </pc:spChg>
        <pc:spChg chg="add del">
          <ac:chgData name="HUANG Shaofei" userId="S::sf.huang.2023@engd.smu.edu.sg::aa6a1bdd-ae39-4123-9178-c3dee5027c98" providerId="AD" clId="Web-{3F708C6A-1E69-0F10-A240-39991B9C5579}" dt="2024-11-06T12:44:05.764" v="70"/>
          <ac:spMkLst>
            <pc:docMk/>
            <pc:sldMk cId="2533546253" sldId="326"/>
            <ac:spMk id="78" creationId="{42A4FC2C-047E-45A5-965D-8E1E3BF09BC6}"/>
          </ac:spMkLst>
        </pc:spChg>
        <pc:grpChg chg="add del">
          <ac:chgData name="HUANG Shaofei" userId="S::sf.huang.2023@engd.smu.edu.sg::aa6a1bdd-ae39-4123-9178-c3dee5027c98" providerId="AD" clId="Web-{3F708C6A-1E69-0F10-A240-39991B9C5579}" dt="2024-11-06T12:44:05.764" v="70"/>
          <ac:grpSpMkLst>
            <pc:docMk/>
            <pc:sldMk cId="2533546253" sldId="326"/>
            <ac:grpSpMk id="59" creationId="{19A6B5CE-CB1D-48EE-8B43-E952235C8371}"/>
          </ac:grpSpMkLst>
        </pc:grpChg>
        <pc:grpChg chg="add del">
          <ac:chgData name="HUANG Shaofei" userId="S::sf.huang.2023@engd.smu.edu.sg::aa6a1bdd-ae39-4123-9178-c3dee5027c98" providerId="AD" clId="Web-{3F708C6A-1E69-0F10-A240-39991B9C5579}" dt="2024-11-06T12:38:43.408" v="29"/>
          <ac:grpSpMkLst>
            <pc:docMk/>
            <pc:sldMk cId="2533546253" sldId="326"/>
            <ac:grpSpMk id="72" creationId="{5FE9FE4C-C9E0-4C54-8010-EA9D29CD4D59}"/>
          </ac:grpSpMkLst>
        </pc:grpChg>
        <pc:picChg chg="add mod">
          <ac:chgData name="HUANG Shaofei" userId="S::sf.huang.2023@engd.smu.edu.sg::aa6a1bdd-ae39-4123-9178-c3dee5027c98" providerId="AD" clId="Web-{3F708C6A-1E69-0F10-A240-39991B9C5579}" dt="2024-11-06T12:44:05.764" v="70"/>
          <ac:picMkLst>
            <pc:docMk/>
            <pc:sldMk cId="2533546253" sldId="326"/>
            <ac:picMk id="5" creationId="{B09C3BA3-3ECC-00B8-9281-F0421EF26989}"/>
          </ac:picMkLst>
        </pc:picChg>
        <pc:picChg chg="del">
          <ac:chgData name="HUANG Shaofei" userId="S::sf.huang.2023@engd.smu.edu.sg::aa6a1bdd-ae39-4123-9178-c3dee5027c98" providerId="AD" clId="Web-{3F708C6A-1E69-0F10-A240-39991B9C5579}" dt="2024-11-06T12:38:14.673" v="23"/>
          <ac:picMkLst>
            <pc:docMk/>
            <pc:sldMk cId="2533546253" sldId="326"/>
            <ac:picMk id="9" creationId="{3D1328A2-2408-3D4A-CF0A-7D1C198BBEFA}"/>
          </ac:picMkLst>
        </pc:picChg>
      </pc:sldChg>
      <pc:sldChg chg="addSp delSp modSp new del mod setBg">
        <pc:chgData name="HUANG Shaofei" userId="S::sf.huang.2023@engd.smu.edu.sg::aa6a1bdd-ae39-4123-9178-c3dee5027c98" providerId="AD" clId="Web-{3F708C6A-1E69-0F10-A240-39991B9C5579}" dt="2024-11-06T12:43:57.905" v="65"/>
        <pc:sldMkLst>
          <pc:docMk/>
          <pc:sldMk cId="463024096" sldId="327"/>
        </pc:sldMkLst>
        <pc:spChg chg="mod">
          <ac:chgData name="HUANG Shaofei" userId="S::sf.huang.2023@engd.smu.edu.sg::aa6a1bdd-ae39-4123-9178-c3dee5027c98" providerId="AD" clId="Web-{3F708C6A-1E69-0F10-A240-39991B9C5579}" dt="2024-11-06T12:43:55.795" v="63"/>
          <ac:spMkLst>
            <pc:docMk/>
            <pc:sldMk cId="463024096" sldId="327"/>
            <ac:spMk id="2" creationId="{E20F785C-119D-F57E-95E8-7A69D417CC76}"/>
          </ac:spMkLst>
        </pc:spChg>
        <pc:spChg chg="mod">
          <ac:chgData name="HUANG Shaofei" userId="S::sf.huang.2023@engd.smu.edu.sg::aa6a1bdd-ae39-4123-9178-c3dee5027c98" providerId="AD" clId="Web-{3F708C6A-1E69-0F10-A240-39991B9C5579}" dt="2024-11-06T12:43:55.795" v="63"/>
          <ac:spMkLst>
            <pc:docMk/>
            <pc:sldMk cId="463024096" sldId="327"/>
            <ac:spMk id="3" creationId="{16659CF5-6A2C-3759-8667-2FF98C2E5F5D}"/>
          </ac:spMkLst>
        </pc:spChg>
        <pc:spChg chg="add del">
          <ac:chgData name="HUANG Shaofei" userId="S::sf.huang.2023@engd.smu.edu.sg::aa6a1bdd-ae39-4123-9178-c3dee5027c98" providerId="AD" clId="Web-{3F708C6A-1E69-0F10-A240-39991B9C5579}" dt="2024-11-06T12:43:56.873" v="64"/>
          <ac:spMkLst>
            <pc:docMk/>
            <pc:sldMk cId="463024096" sldId="327"/>
            <ac:spMk id="4" creationId="{6B39026B-6130-C427-88DB-0BC217330BFB}"/>
          </ac:spMkLst>
        </pc:spChg>
        <pc:spChg chg="add del">
          <ac:chgData name="HUANG Shaofei" userId="S::sf.huang.2023@engd.smu.edu.sg::aa6a1bdd-ae39-4123-9178-c3dee5027c98" providerId="AD" clId="Web-{3F708C6A-1E69-0F10-A240-39991B9C5579}" dt="2024-11-06T12:43:55.795" v="63"/>
          <ac:spMkLst>
            <pc:docMk/>
            <pc:sldMk cId="463024096" sldId="327"/>
            <ac:spMk id="9" creationId="{09588DA8-065E-4F6F-8EFD-43104AB2E0CF}"/>
          </ac:spMkLst>
        </pc:spChg>
        <pc:spChg chg="add del">
          <ac:chgData name="HUANG Shaofei" userId="S::sf.huang.2023@engd.smu.edu.sg::aa6a1bdd-ae39-4123-9178-c3dee5027c98" providerId="AD" clId="Web-{3F708C6A-1E69-0F10-A240-39991B9C5579}" dt="2024-11-06T12:43:55.795" v="63"/>
          <ac:spMkLst>
            <pc:docMk/>
            <pc:sldMk cId="463024096" sldId="327"/>
            <ac:spMk id="11" creationId="{C4285719-470E-454C-AF62-8323075F1F5B}"/>
          </ac:spMkLst>
        </pc:spChg>
        <pc:spChg chg="add del">
          <ac:chgData name="HUANG Shaofei" userId="S::sf.huang.2023@engd.smu.edu.sg::aa6a1bdd-ae39-4123-9178-c3dee5027c98" providerId="AD" clId="Web-{3F708C6A-1E69-0F10-A240-39991B9C5579}" dt="2024-11-06T12:43:55.795" v="63"/>
          <ac:spMkLst>
            <pc:docMk/>
            <pc:sldMk cId="463024096" sldId="327"/>
            <ac:spMk id="13" creationId="{CD9FE4EF-C4D8-49A0-B2FF-81D8DB7D8A24}"/>
          </ac:spMkLst>
        </pc:spChg>
        <pc:spChg chg="add del">
          <ac:chgData name="HUANG Shaofei" userId="S::sf.huang.2023@engd.smu.edu.sg::aa6a1bdd-ae39-4123-9178-c3dee5027c98" providerId="AD" clId="Web-{3F708C6A-1E69-0F10-A240-39991B9C5579}" dt="2024-11-06T12:43:55.795" v="63"/>
          <ac:spMkLst>
            <pc:docMk/>
            <pc:sldMk cId="463024096" sldId="327"/>
            <ac:spMk id="15" creationId="{4300840D-0A0B-4512-BACA-B439D5B9C57C}"/>
          </ac:spMkLst>
        </pc:spChg>
        <pc:spChg chg="add del">
          <ac:chgData name="HUANG Shaofei" userId="S::sf.huang.2023@engd.smu.edu.sg::aa6a1bdd-ae39-4123-9178-c3dee5027c98" providerId="AD" clId="Web-{3F708C6A-1E69-0F10-A240-39991B9C5579}" dt="2024-11-06T12:43:55.795" v="63"/>
          <ac:spMkLst>
            <pc:docMk/>
            <pc:sldMk cId="463024096" sldId="327"/>
            <ac:spMk id="17" creationId="{D2B78728-A580-49A7-84F9-6EF6F583ADE0}"/>
          </ac:spMkLst>
        </pc:spChg>
        <pc:spChg chg="add del">
          <ac:chgData name="HUANG Shaofei" userId="S::sf.huang.2023@engd.smu.edu.sg::aa6a1bdd-ae39-4123-9178-c3dee5027c98" providerId="AD" clId="Web-{3F708C6A-1E69-0F10-A240-39991B9C5579}" dt="2024-11-06T12:43:55.795" v="63"/>
          <ac:spMkLst>
            <pc:docMk/>
            <pc:sldMk cId="463024096" sldId="327"/>
            <ac:spMk id="19" creationId="{38FAA1A1-D861-433F-88FA-1E9D6FD31D11}"/>
          </ac:spMkLst>
        </pc:spChg>
        <pc:spChg chg="add del">
          <ac:chgData name="HUANG Shaofei" userId="S::sf.huang.2023@engd.smu.edu.sg::aa6a1bdd-ae39-4123-9178-c3dee5027c98" providerId="AD" clId="Web-{3F708C6A-1E69-0F10-A240-39991B9C5579}" dt="2024-11-06T12:43:55.795" v="63"/>
          <ac:spMkLst>
            <pc:docMk/>
            <pc:sldMk cId="463024096" sldId="327"/>
            <ac:spMk id="21" creationId="{8D71EDA1-87BF-4D5D-AB79-F346FD19278A}"/>
          </ac:spMkLst>
        </pc:spChg>
      </pc:sldChg>
      <pc:sldChg chg="addSp delSp modSp new mod setBg">
        <pc:chgData name="HUANG Shaofei" userId="S::sf.huang.2023@engd.smu.edu.sg::aa6a1bdd-ae39-4123-9178-c3dee5027c98" providerId="AD" clId="Web-{3F708C6A-1E69-0F10-A240-39991B9C5579}" dt="2024-11-06T12:44:58.157" v="80" actId="1076"/>
        <pc:sldMkLst>
          <pc:docMk/>
          <pc:sldMk cId="3307609941" sldId="327"/>
        </pc:sldMkLst>
        <pc:spChg chg="del">
          <ac:chgData name="HUANG Shaofei" userId="S::sf.huang.2023@engd.smu.edu.sg::aa6a1bdd-ae39-4123-9178-c3dee5027c98" providerId="AD" clId="Web-{3F708C6A-1E69-0F10-A240-39991B9C5579}" dt="2024-11-06T12:44:34.922" v="74"/>
          <ac:spMkLst>
            <pc:docMk/>
            <pc:sldMk cId="3307609941" sldId="327"/>
            <ac:spMk id="2" creationId="{3BB1DFF1-5B34-0D6E-9527-AAB8A0E7814B}"/>
          </ac:spMkLst>
        </pc:spChg>
        <pc:spChg chg="del">
          <ac:chgData name="HUANG Shaofei" userId="S::sf.huang.2023@engd.smu.edu.sg::aa6a1bdd-ae39-4123-9178-c3dee5027c98" providerId="AD" clId="Web-{3F708C6A-1E69-0F10-A240-39991B9C5579}" dt="2024-11-06T12:44:32.703" v="73"/>
          <ac:spMkLst>
            <pc:docMk/>
            <pc:sldMk cId="3307609941" sldId="327"/>
            <ac:spMk id="3" creationId="{17BE4C24-3338-961F-31F8-28474DB1063E}"/>
          </ac:spMkLst>
        </pc:spChg>
        <pc:spChg chg="add mod">
          <ac:chgData name="HUANG Shaofei" userId="S::sf.huang.2023@engd.smu.edu.sg::aa6a1bdd-ae39-4123-9178-c3dee5027c98" providerId="AD" clId="Web-{3F708C6A-1E69-0F10-A240-39991B9C5579}" dt="2024-11-06T12:44:55.782" v="79" actId="1076"/>
          <ac:spMkLst>
            <pc:docMk/>
            <pc:sldMk cId="3307609941" sldId="327"/>
            <ac:spMk id="5" creationId="{C81D398A-6E93-163D-EA7F-363525CA9C82}"/>
          </ac:spMkLst>
        </pc:spChg>
        <pc:picChg chg="add mod ord">
          <ac:chgData name="HUANG Shaofei" userId="S::sf.huang.2023@engd.smu.edu.sg::aa6a1bdd-ae39-4123-9178-c3dee5027c98" providerId="AD" clId="Web-{3F708C6A-1E69-0F10-A240-39991B9C5579}" dt="2024-11-06T12:44:58.157" v="80" actId="1076"/>
          <ac:picMkLst>
            <pc:docMk/>
            <pc:sldMk cId="3307609941" sldId="327"/>
            <ac:picMk id="4" creationId="{007486AC-62AF-5F43-6E03-5F1CD1449AAE}"/>
          </ac:picMkLst>
        </pc:picChg>
      </pc:sldChg>
      <pc:sldChg chg="addSp delSp modSp add ord replId">
        <pc:chgData name="HUANG Shaofei" userId="S::sf.huang.2023@engd.smu.edu.sg::aa6a1bdd-ae39-4123-9178-c3dee5027c98" providerId="AD" clId="Web-{3F708C6A-1E69-0F10-A240-39991B9C5579}" dt="2024-11-06T12:55:24.790" v="145"/>
        <pc:sldMkLst>
          <pc:docMk/>
          <pc:sldMk cId="1452222298" sldId="328"/>
        </pc:sldMkLst>
        <pc:spChg chg="del">
          <ac:chgData name="HUANG Shaofei" userId="S::sf.huang.2023@engd.smu.edu.sg::aa6a1bdd-ae39-4123-9178-c3dee5027c98" providerId="AD" clId="Web-{3F708C6A-1E69-0F10-A240-39991B9C5579}" dt="2024-11-06T12:50:55.202" v="102"/>
          <ac:spMkLst>
            <pc:docMk/>
            <pc:sldMk cId="1452222298" sldId="328"/>
            <ac:spMk id="3" creationId="{6B39026B-6130-C427-88DB-0BC217330BFB}"/>
          </ac:spMkLst>
        </pc:spChg>
        <pc:spChg chg="add del mod">
          <ac:chgData name="HUANG Shaofei" userId="S::sf.huang.2023@engd.smu.edu.sg::aa6a1bdd-ae39-4123-9178-c3dee5027c98" providerId="AD" clId="Web-{3F708C6A-1E69-0F10-A240-39991B9C5579}" dt="2024-11-06T12:51:03.249" v="103"/>
          <ac:spMkLst>
            <pc:docMk/>
            <pc:sldMk cId="1452222298" sldId="328"/>
            <ac:spMk id="4" creationId="{554B9B70-926E-7E43-71DF-684ECEEC4D92}"/>
          </ac:spMkLst>
        </pc:spChg>
        <pc:spChg chg="del">
          <ac:chgData name="HUANG Shaofei" userId="S::sf.huang.2023@engd.smu.edu.sg::aa6a1bdd-ae39-4123-9178-c3dee5027c98" providerId="AD" clId="Web-{3F708C6A-1E69-0F10-A240-39991B9C5579}" dt="2024-11-06T12:50:50.905" v="101"/>
          <ac:spMkLst>
            <pc:docMk/>
            <pc:sldMk cId="1452222298" sldId="328"/>
            <ac:spMk id="7" creationId="{883038E7-738F-CF80-D39B-46E12E883E1D}"/>
          </ac:spMkLst>
        </pc:spChg>
        <pc:spChg chg="del">
          <ac:chgData name="HUANG Shaofei" userId="S::sf.huang.2023@engd.smu.edu.sg::aa6a1bdd-ae39-4123-9178-c3dee5027c98" providerId="AD" clId="Web-{3F708C6A-1E69-0F10-A240-39991B9C5579}" dt="2024-11-06T12:51:59.579" v="112"/>
          <ac:spMkLst>
            <pc:docMk/>
            <pc:sldMk cId="1452222298" sldId="328"/>
            <ac:spMk id="65" creationId="{1382A32C-5B0C-4B1C-A074-76C6DBCC9F87}"/>
          </ac:spMkLst>
        </pc:spChg>
        <pc:spChg chg="add del">
          <ac:chgData name="HUANG Shaofei" userId="S::sf.huang.2023@engd.smu.edu.sg::aa6a1bdd-ae39-4123-9178-c3dee5027c98" providerId="AD" clId="Web-{3F708C6A-1E69-0F10-A240-39991B9C5579}" dt="2024-11-06T12:52:45.800" v="119"/>
          <ac:spMkLst>
            <pc:docMk/>
            <pc:sldMk cId="1452222298" sldId="328"/>
            <ac:spMk id="79" creationId="{E1750109-3B91-4506-B997-0CD8E35A1488}"/>
          </ac:spMkLst>
        </pc:spChg>
        <pc:spChg chg="add del">
          <ac:chgData name="HUANG Shaofei" userId="S::sf.huang.2023@engd.smu.edu.sg::aa6a1bdd-ae39-4123-9178-c3dee5027c98" providerId="AD" clId="Web-{3F708C6A-1E69-0F10-A240-39991B9C5579}" dt="2024-11-06T12:52:45.800" v="119"/>
          <ac:spMkLst>
            <pc:docMk/>
            <pc:sldMk cId="1452222298" sldId="328"/>
            <ac:spMk id="81" creationId="{E72D8D1B-59F6-4FF3-8547-9BBB6129F2FA}"/>
          </ac:spMkLst>
        </pc:spChg>
        <pc:spChg chg="add del">
          <ac:chgData name="HUANG Shaofei" userId="S::sf.huang.2023@engd.smu.edu.sg::aa6a1bdd-ae39-4123-9178-c3dee5027c98" providerId="AD" clId="Web-{3F708C6A-1E69-0F10-A240-39991B9C5579}" dt="2024-11-06T12:52:45.800" v="119"/>
          <ac:spMkLst>
            <pc:docMk/>
            <pc:sldMk cId="1452222298" sldId="328"/>
            <ac:spMk id="83" creationId="{14044C96-7CFD-44DB-A579-D77B0D37C681}"/>
          </ac:spMkLst>
        </pc:spChg>
        <pc:spChg chg="add del">
          <ac:chgData name="HUANG Shaofei" userId="S::sf.huang.2023@engd.smu.edu.sg::aa6a1bdd-ae39-4123-9178-c3dee5027c98" providerId="AD" clId="Web-{3F708C6A-1E69-0F10-A240-39991B9C5579}" dt="2024-11-06T12:52:45.800" v="119"/>
          <ac:spMkLst>
            <pc:docMk/>
            <pc:sldMk cId="1452222298" sldId="328"/>
            <ac:spMk id="85" creationId="{8FC8C21F-9484-4A71-ABFA-6C10682FAC3E}"/>
          </ac:spMkLst>
        </pc:spChg>
        <pc:spChg chg="add del">
          <ac:chgData name="HUANG Shaofei" userId="S::sf.huang.2023@engd.smu.edu.sg::aa6a1bdd-ae39-4123-9178-c3dee5027c98" providerId="AD" clId="Web-{3F708C6A-1E69-0F10-A240-39991B9C5579}" dt="2024-11-06T12:52:45.800" v="119"/>
          <ac:spMkLst>
            <pc:docMk/>
            <pc:sldMk cId="1452222298" sldId="328"/>
            <ac:spMk id="87" creationId="{2C444748-5A8D-4B53-89FE-42B455DFA2D1}"/>
          </ac:spMkLst>
        </pc:spChg>
        <pc:spChg chg="add del">
          <ac:chgData name="HUANG Shaofei" userId="S::sf.huang.2023@engd.smu.edu.sg::aa6a1bdd-ae39-4123-9178-c3dee5027c98" providerId="AD" clId="Web-{3F708C6A-1E69-0F10-A240-39991B9C5579}" dt="2024-11-06T12:52:45.800" v="119"/>
          <ac:spMkLst>
            <pc:docMk/>
            <pc:sldMk cId="1452222298" sldId="328"/>
            <ac:spMk id="89" creationId="{F4FFA271-A10A-4AC3-8F06-E3313A197A80}"/>
          </ac:spMkLst>
        </pc:spChg>
        <pc:spChg chg="add del">
          <ac:chgData name="HUANG Shaofei" userId="S::sf.huang.2023@engd.smu.edu.sg::aa6a1bdd-ae39-4123-9178-c3dee5027c98" providerId="AD" clId="Web-{3F708C6A-1E69-0F10-A240-39991B9C5579}" dt="2024-11-06T12:52:56.113" v="123"/>
          <ac:spMkLst>
            <pc:docMk/>
            <pc:sldMk cId="1452222298" sldId="328"/>
            <ac:spMk id="98" creationId="{EA518CE4-E4D4-4D8A-980F-6D692AC96949}"/>
          </ac:spMkLst>
        </pc:spChg>
        <pc:spChg chg="add del">
          <ac:chgData name="HUANG Shaofei" userId="S::sf.huang.2023@engd.smu.edu.sg::aa6a1bdd-ae39-4123-9178-c3dee5027c98" providerId="AD" clId="Web-{3F708C6A-1E69-0F10-A240-39991B9C5579}" dt="2024-11-06T12:52:56.113" v="123"/>
          <ac:spMkLst>
            <pc:docMk/>
            <pc:sldMk cId="1452222298" sldId="328"/>
            <ac:spMk id="99" creationId="{F82BF3E2-EB0E-40D6-8835-2367A5316CA4}"/>
          </ac:spMkLst>
        </pc:spChg>
        <pc:spChg chg="add del">
          <ac:chgData name="HUANG Shaofei" userId="S::sf.huang.2023@engd.smu.edu.sg::aa6a1bdd-ae39-4123-9178-c3dee5027c98" providerId="AD" clId="Web-{3F708C6A-1E69-0F10-A240-39991B9C5579}" dt="2024-11-06T12:52:56.113" v="123"/>
          <ac:spMkLst>
            <pc:docMk/>
            <pc:sldMk cId="1452222298" sldId="328"/>
            <ac:spMk id="100" creationId="{481E86DD-89E6-42B2-8675-84B7C56BFF7D}"/>
          </ac:spMkLst>
        </pc:spChg>
        <pc:spChg chg="add del">
          <ac:chgData name="HUANG Shaofei" userId="S::sf.huang.2023@engd.smu.edu.sg::aa6a1bdd-ae39-4123-9178-c3dee5027c98" providerId="AD" clId="Web-{3F708C6A-1E69-0F10-A240-39991B9C5579}" dt="2024-11-06T12:53:03.254" v="125"/>
          <ac:spMkLst>
            <pc:docMk/>
            <pc:sldMk cId="1452222298" sldId="328"/>
            <ac:spMk id="102" creationId="{4CD203B6-9D34-4C55-9CF4-916D7971400E}"/>
          </ac:spMkLst>
        </pc:spChg>
        <pc:grpChg chg="del">
          <ac:chgData name="HUANG Shaofei" userId="S::sf.huang.2023@engd.smu.edu.sg::aa6a1bdd-ae39-4123-9178-c3dee5027c98" providerId="AD" clId="Web-{3F708C6A-1E69-0F10-A240-39991B9C5579}" dt="2024-11-06T12:51:59.579" v="112"/>
          <ac:grpSpMkLst>
            <pc:docMk/>
            <pc:sldMk cId="1452222298" sldId="328"/>
            <ac:grpSpMk id="59" creationId="{19A6B5CE-CB1D-48EE-8B43-E952235C8371}"/>
          </ac:grpSpMkLst>
        </pc:grpChg>
        <pc:picChg chg="add mod ord">
          <ac:chgData name="HUANG Shaofei" userId="S::sf.huang.2023@engd.smu.edu.sg::aa6a1bdd-ae39-4123-9178-c3dee5027c98" providerId="AD" clId="Web-{3F708C6A-1E69-0F10-A240-39991B9C5579}" dt="2024-11-06T12:53:57.193" v="138" actId="1076"/>
          <ac:picMkLst>
            <pc:docMk/>
            <pc:sldMk cId="1452222298" sldId="328"/>
            <ac:picMk id="5" creationId="{A17E4F9F-E22B-B527-513D-8C4D3FFB4DC6}"/>
          </ac:picMkLst>
        </pc:picChg>
        <pc:picChg chg="add mod ord">
          <ac:chgData name="HUANG Shaofei" userId="S::sf.huang.2023@engd.smu.edu.sg::aa6a1bdd-ae39-4123-9178-c3dee5027c98" providerId="AD" clId="Web-{3F708C6A-1E69-0F10-A240-39991B9C5579}" dt="2024-11-06T12:54:05.397" v="140" actId="14100"/>
          <ac:picMkLst>
            <pc:docMk/>
            <pc:sldMk cId="1452222298" sldId="328"/>
            <ac:picMk id="6" creationId="{98691A67-2176-8999-6438-0607F0BE8298}"/>
          </ac:picMkLst>
        </pc:picChg>
        <pc:picChg chg="add del mod ord">
          <ac:chgData name="HUANG Shaofei" userId="S::sf.huang.2023@engd.smu.edu.sg::aa6a1bdd-ae39-4123-9178-c3dee5027c98" providerId="AD" clId="Web-{3F708C6A-1E69-0F10-A240-39991B9C5579}" dt="2024-11-06T12:53:04.848" v="126"/>
          <ac:picMkLst>
            <pc:docMk/>
            <pc:sldMk cId="1452222298" sldId="328"/>
            <ac:picMk id="8" creationId="{92D7DE02-1456-6349-79C8-E0589647D5C4}"/>
          </ac:picMkLst>
        </pc:picChg>
        <pc:picChg chg="add mod">
          <ac:chgData name="HUANG Shaofei" userId="S::sf.huang.2023@engd.smu.edu.sg::aa6a1bdd-ae39-4123-9178-c3dee5027c98" providerId="AD" clId="Web-{3F708C6A-1E69-0F10-A240-39991B9C5579}" dt="2024-11-06T12:54:14.069" v="142" actId="14100"/>
          <ac:picMkLst>
            <pc:docMk/>
            <pc:sldMk cId="1452222298" sldId="328"/>
            <ac:picMk id="9" creationId="{1B95A9C3-AA73-823D-7725-26E741F5E6A1}"/>
          </ac:picMkLst>
        </pc:picChg>
        <pc:picChg chg="mod ord">
          <ac:chgData name="HUANG Shaofei" userId="S::sf.huang.2023@engd.smu.edu.sg::aa6a1bdd-ae39-4123-9178-c3dee5027c98" providerId="AD" clId="Web-{3F708C6A-1E69-0F10-A240-39991B9C5579}" dt="2024-11-06T12:53:36.192" v="134" actId="14100"/>
          <ac:picMkLst>
            <pc:docMk/>
            <pc:sldMk cId="1452222298" sldId="328"/>
            <ac:picMk id="15" creationId="{942D41FA-6099-A9A3-B435-27F39804C873}"/>
          </ac:picMkLst>
        </pc:picChg>
        <pc:picChg chg="mod ord">
          <ac:chgData name="HUANG Shaofei" userId="S::sf.huang.2023@engd.smu.edu.sg::aa6a1bdd-ae39-4123-9178-c3dee5027c98" providerId="AD" clId="Web-{3F708C6A-1E69-0F10-A240-39991B9C5579}" dt="2024-11-06T12:53:41.146" v="136" actId="1076"/>
          <ac:picMkLst>
            <pc:docMk/>
            <pc:sldMk cId="1452222298" sldId="328"/>
            <ac:picMk id="16" creationId="{1EF33114-8913-64A6-5FF5-DEFE6CACE290}"/>
          </ac:picMkLst>
        </pc:picChg>
        <pc:cxnChg chg="add del">
          <ac:chgData name="HUANG Shaofei" userId="S::sf.huang.2023@engd.smu.edu.sg::aa6a1bdd-ae39-4123-9178-c3dee5027c98" providerId="AD" clId="Web-{3F708C6A-1E69-0F10-A240-39991B9C5579}" dt="2024-11-06T12:53:03.254" v="125"/>
          <ac:cxnSpMkLst>
            <pc:docMk/>
            <pc:sldMk cId="1452222298" sldId="328"/>
            <ac:cxnSpMk id="70" creationId="{91B6081D-D3E8-4209-B85B-EB1C655A6272}"/>
          </ac:cxnSpMkLst>
        </pc:cxnChg>
        <pc:cxnChg chg="add del">
          <ac:chgData name="HUANG Shaofei" userId="S::sf.huang.2023@engd.smu.edu.sg::aa6a1bdd-ae39-4123-9178-c3dee5027c98" providerId="AD" clId="Web-{3F708C6A-1E69-0F10-A240-39991B9C5579}" dt="2024-11-06T12:53:03.254" v="125"/>
          <ac:cxnSpMkLst>
            <pc:docMk/>
            <pc:sldMk cId="1452222298" sldId="328"/>
            <ac:cxnSpMk id="72" creationId="{28CA55E4-1295-45C8-BA05-5A9E705B749A}"/>
          </ac:cxnSpMkLst>
        </pc:cxnChg>
        <pc:cxnChg chg="add del">
          <ac:chgData name="HUANG Shaofei" userId="S::sf.huang.2023@engd.smu.edu.sg::aa6a1bdd-ae39-4123-9178-c3dee5027c98" providerId="AD" clId="Web-{3F708C6A-1E69-0F10-A240-39991B9C5579}" dt="2024-11-06T12:53:03.254" v="125"/>
          <ac:cxnSpMkLst>
            <pc:docMk/>
            <pc:sldMk cId="1452222298" sldId="328"/>
            <ac:cxnSpMk id="74" creationId="{08C5794E-A9A1-4A23-AF68-C79A7822334C}"/>
          </ac:cxnSpMkLst>
        </pc:cxnChg>
        <pc:cxnChg chg="add del">
          <ac:chgData name="HUANG Shaofei" userId="S::sf.huang.2023@engd.smu.edu.sg::aa6a1bdd-ae39-4123-9178-c3dee5027c98" providerId="AD" clId="Web-{3F708C6A-1E69-0F10-A240-39991B9C5579}" dt="2024-11-06T12:52:48.191" v="121"/>
          <ac:cxnSpMkLst>
            <pc:docMk/>
            <pc:sldMk cId="1452222298" sldId="328"/>
            <ac:cxnSpMk id="91" creationId="{B817B4B8-5E01-4B44-BC25-876D56C12149}"/>
          </ac:cxnSpMkLst>
        </pc:cxnChg>
        <pc:cxnChg chg="add del">
          <ac:chgData name="HUANG Shaofei" userId="S::sf.huang.2023@engd.smu.edu.sg::aa6a1bdd-ae39-4123-9178-c3dee5027c98" providerId="AD" clId="Web-{3F708C6A-1E69-0F10-A240-39991B9C5579}" dt="2024-11-06T12:52:48.191" v="121"/>
          <ac:cxnSpMkLst>
            <pc:docMk/>
            <pc:sldMk cId="1452222298" sldId="328"/>
            <ac:cxnSpMk id="92" creationId="{D683D1A4-93E5-4A4D-B103-8223A220EB2B}"/>
          </ac:cxnSpMkLst>
        </pc:cxnChg>
        <pc:cxnChg chg="add del">
          <ac:chgData name="HUANG Shaofei" userId="S::sf.huang.2023@engd.smu.edu.sg::aa6a1bdd-ae39-4123-9178-c3dee5027c98" providerId="AD" clId="Web-{3F708C6A-1E69-0F10-A240-39991B9C5579}" dt="2024-11-06T12:52:48.191" v="121"/>
          <ac:cxnSpMkLst>
            <pc:docMk/>
            <pc:sldMk cId="1452222298" sldId="328"/>
            <ac:cxnSpMk id="93" creationId="{B0E8ABF4-C289-489E-BEFB-3077F9D9C773}"/>
          </ac:cxnSpMkLst>
        </pc:cxnChg>
        <pc:cxnChg chg="add del">
          <ac:chgData name="HUANG Shaofei" userId="S::sf.huang.2023@engd.smu.edu.sg::aa6a1bdd-ae39-4123-9178-c3dee5027c98" providerId="AD" clId="Web-{3F708C6A-1E69-0F10-A240-39991B9C5579}" dt="2024-11-06T12:52:48.191" v="121"/>
          <ac:cxnSpMkLst>
            <pc:docMk/>
            <pc:sldMk cId="1452222298" sldId="328"/>
            <ac:cxnSpMk id="94" creationId="{7989CFA0-35DD-4943-B365-488C66B9B192}"/>
          </ac:cxnSpMkLst>
        </pc:cxnChg>
        <pc:cxnChg chg="add del">
          <ac:chgData name="HUANG Shaofei" userId="S::sf.huang.2023@engd.smu.edu.sg::aa6a1bdd-ae39-4123-9178-c3dee5027c98" providerId="AD" clId="Web-{3F708C6A-1E69-0F10-A240-39991B9C5579}" dt="2024-11-06T12:52:48.191" v="121"/>
          <ac:cxnSpMkLst>
            <pc:docMk/>
            <pc:sldMk cId="1452222298" sldId="328"/>
            <ac:cxnSpMk id="95" creationId="{688AD040-1A2B-4FB4-A345-7B9F3E5ED9B0}"/>
          </ac:cxnSpMkLst>
        </pc:cxnChg>
        <pc:cxnChg chg="add del">
          <ac:chgData name="HUANG Shaofei" userId="S::sf.huang.2023@engd.smu.edu.sg::aa6a1bdd-ae39-4123-9178-c3dee5027c98" providerId="AD" clId="Web-{3F708C6A-1E69-0F10-A240-39991B9C5579}" dt="2024-11-06T12:52:48.191" v="121"/>
          <ac:cxnSpMkLst>
            <pc:docMk/>
            <pc:sldMk cId="1452222298" sldId="328"/>
            <ac:cxnSpMk id="96" creationId="{823B704A-724B-41D6-8F33-76939E727D2A}"/>
          </ac:cxnSpMkLst>
        </pc:cxnChg>
      </pc:sldChg>
    </pc:docChg>
  </pc:docChgLst>
  <pc:docChgLst>
    <pc:chgData name="GOH Cheng En" userId="0e45b1de-f07f-4815-a6e4-4ed2120edc54" providerId="ADAL" clId="{B047F92C-802A-4E90-A818-0FD2CB0FD908}"/>
    <pc:docChg chg="addSld delSld modSld sldOrd">
      <pc:chgData name="GOH Cheng En" userId="0e45b1de-f07f-4815-a6e4-4ed2120edc54" providerId="ADAL" clId="{B047F92C-802A-4E90-A818-0FD2CB0FD908}" dt="2024-11-06T12:38:21.747" v="284" actId="20577"/>
      <pc:docMkLst>
        <pc:docMk/>
      </pc:docMkLst>
      <pc:sldChg chg="del">
        <pc:chgData name="GOH Cheng En" userId="0e45b1de-f07f-4815-a6e4-4ed2120edc54" providerId="ADAL" clId="{B047F92C-802A-4E90-A818-0FD2CB0FD908}" dt="2024-11-06T10:26:37.683" v="163" actId="47"/>
        <pc:sldMkLst>
          <pc:docMk/>
          <pc:sldMk cId="1244749021" sldId="257"/>
        </pc:sldMkLst>
      </pc:sldChg>
      <pc:sldChg chg="modNotesTx">
        <pc:chgData name="GOH Cheng En" userId="0e45b1de-f07f-4815-a6e4-4ed2120edc54" providerId="ADAL" clId="{B047F92C-802A-4E90-A818-0FD2CB0FD908}" dt="2024-11-06T12:38:21.747" v="284" actId="20577"/>
        <pc:sldMkLst>
          <pc:docMk/>
          <pc:sldMk cId="2997988801" sldId="258"/>
        </pc:sldMkLst>
      </pc:sldChg>
      <pc:sldChg chg="del">
        <pc:chgData name="GOH Cheng En" userId="0e45b1de-f07f-4815-a6e4-4ed2120edc54" providerId="ADAL" clId="{B047F92C-802A-4E90-A818-0FD2CB0FD908}" dt="2024-11-06T10:27:18.826" v="165" actId="47"/>
        <pc:sldMkLst>
          <pc:docMk/>
          <pc:sldMk cId="476327906" sldId="262"/>
        </pc:sldMkLst>
      </pc:sldChg>
      <pc:sldChg chg="del">
        <pc:chgData name="GOH Cheng En" userId="0e45b1de-f07f-4815-a6e4-4ed2120edc54" providerId="ADAL" clId="{B047F92C-802A-4E90-A818-0FD2CB0FD908}" dt="2024-11-06T10:27:20.971" v="166" actId="47"/>
        <pc:sldMkLst>
          <pc:docMk/>
          <pc:sldMk cId="343632099" sldId="274"/>
        </pc:sldMkLst>
      </pc:sldChg>
      <pc:sldChg chg="del">
        <pc:chgData name="GOH Cheng En" userId="0e45b1de-f07f-4815-a6e4-4ed2120edc54" providerId="ADAL" clId="{B047F92C-802A-4E90-A818-0FD2CB0FD908}" dt="2024-11-06T10:27:23.529" v="168" actId="47"/>
        <pc:sldMkLst>
          <pc:docMk/>
          <pc:sldMk cId="760974626" sldId="275"/>
        </pc:sldMkLst>
      </pc:sldChg>
      <pc:sldChg chg="del">
        <pc:chgData name="GOH Cheng En" userId="0e45b1de-f07f-4815-a6e4-4ed2120edc54" providerId="ADAL" clId="{B047F92C-802A-4E90-A818-0FD2CB0FD908}" dt="2024-11-06T10:27:22.456" v="167" actId="47"/>
        <pc:sldMkLst>
          <pc:docMk/>
          <pc:sldMk cId="3886197002" sldId="276"/>
        </pc:sldMkLst>
      </pc:sldChg>
      <pc:sldChg chg="modSp mod">
        <pc:chgData name="GOH Cheng En" userId="0e45b1de-f07f-4815-a6e4-4ed2120edc54" providerId="ADAL" clId="{B047F92C-802A-4E90-A818-0FD2CB0FD908}" dt="2024-11-06T10:55:38.571" v="241" actId="2711"/>
        <pc:sldMkLst>
          <pc:docMk/>
          <pc:sldMk cId="3062882823" sldId="279"/>
        </pc:sldMkLst>
        <pc:graphicFrameChg chg="mod modGraphic">
          <ac:chgData name="GOH Cheng En" userId="0e45b1de-f07f-4815-a6e4-4ed2120edc54" providerId="ADAL" clId="{B047F92C-802A-4E90-A818-0FD2CB0FD908}" dt="2024-11-06T10:55:38.571" v="241" actId="2711"/>
          <ac:graphicFrameMkLst>
            <pc:docMk/>
            <pc:sldMk cId="3062882823" sldId="279"/>
            <ac:graphicFrameMk id="4" creationId="{B3B4C389-47E6-3485-5A51-D1C7476F57AA}"/>
          </ac:graphicFrameMkLst>
        </pc:graphicFrameChg>
      </pc:sldChg>
      <pc:sldChg chg="modSp mod">
        <pc:chgData name="GOH Cheng En" userId="0e45b1de-f07f-4815-a6e4-4ed2120edc54" providerId="ADAL" clId="{B047F92C-802A-4E90-A818-0FD2CB0FD908}" dt="2024-11-06T10:10:23.675" v="147" actId="207"/>
        <pc:sldMkLst>
          <pc:docMk/>
          <pc:sldMk cId="3172911356" sldId="284"/>
        </pc:sldMkLst>
        <pc:spChg chg="mod">
          <ac:chgData name="GOH Cheng En" userId="0e45b1de-f07f-4815-a6e4-4ed2120edc54" providerId="ADAL" clId="{B047F92C-802A-4E90-A818-0FD2CB0FD908}" dt="2024-11-06T10:10:13.054" v="146" actId="1038"/>
          <ac:spMkLst>
            <pc:docMk/>
            <pc:sldMk cId="3172911356" sldId="284"/>
            <ac:spMk id="9" creationId="{00000000-0000-0000-0000-000000000000}"/>
          </ac:spMkLst>
        </pc:spChg>
        <pc:spChg chg="mod">
          <ac:chgData name="GOH Cheng En" userId="0e45b1de-f07f-4815-a6e4-4ed2120edc54" providerId="ADAL" clId="{B047F92C-802A-4E90-A818-0FD2CB0FD908}" dt="2024-11-06T10:10:23.675" v="147" actId="207"/>
          <ac:spMkLst>
            <pc:docMk/>
            <pc:sldMk cId="3172911356" sldId="284"/>
            <ac:spMk id="18" creationId="{581970B3-08D1-1E7F-547B-EC7BD9692E5D}"/>
          </ac:spMkLst>
        </pc:spChg>
      </pc:sldChg>
      <pc:sldChg chg="del">
        <pc:chgData name="GOH Cheng En" userId="0e45b1de-f07f-4815-a6e4-4ed2120edc54" providerId="ADAL" clId="{B047F92C-802A-4E90-A818-0FD2CB0FD908}" dt="2024-11-06T10:27:25.501" v="169" actId="47"/>
        <pc:sldMkLst>
          <pc:docMk/>
          <pc:sldMk cId="3216970993" sldId="298"/>
        </pc:sldMkLst>
      </pc:sldChg>
      <pc:sldChg chg="del">
        <pc:chgData name="GOH Cheng En" userId="0e45b1de-f07f-4815-a6e4-4ed2120edc54" providerId="ADAL" clId="{B047F92C-802A-4E90-A818-0FD2CB0FD908}" dt="2024-11-06T10:27:26.065" v="170" actId="47"/>
        <pc:sldMkLst>
          <pc:docMk/>
          <pc:sldMk cId="3158186143" sldId="299"/>
        </pc:sldMkLst>
      </pc:sldChg>
      <pc:sldChg chg="del">
        <pc:chgData name="GOH Cheng En" userId="0e45b1de-f07f-4815-a6e4-4ed2120edc54" providerId="ADAL" clId="{B047F92C-802A-4E90-A818-0FD2CB0FD908}" dt="2024-11-06T10:27:26.990" v="171" actId="47"/>
        <pc:sldMkLst>
          <pc:docMk/>
          <pc:sldMk cId="504594442" sldId="300"/>
        </pc:sldMkLst>
      </pc:sldChg>
      <pc:sldChg chg="del">
        <pc:chgData name="GOH Cheng En" userId="0e45b1de-f07f-4815-a6e4-4ed2120edc54" providerId="ADAL" clId="{B047F92C-802A-4E90-A818-0FD2CB0FD908}" dt="2024-11-06T10:27:28.045" v="172" actId="47"/>
        <pc:sldMkLst>
          <pc:docMk/>
          <pc:sldMk cId="65153671" sldId="301"/>
        </pc:sldMkLst>
      </pc:sldChg>
      <pc:sldChg chg="del">
        <pc:chgData name="GOH Cheng En" userId="0e45b1de-f07f-4815-a6e4-4ed2120edc54" providerId="ADAL" clId="{B047F92C-802A-4E90-A818-0FD2CB0FD908}" dt="2024-11-06T10:27:05.329" v="164" actId="47"/>
        <pc:sldMkLst>
          <pc:docMk/>
          <pc:sldMk cId="4217218043" sldId="303"/>
        </pc:sldMkLst>
      </pc:sldChg>
      <pc:sldChg chg="del">
        <pc:chgData name="GOH Cheng En" userId="0e45b1de-f07f-4815-a6e4-4ed2120edc54" providerId="ADAL" clId="{B047F92C-802A-4E90-A818-0FD2CB0FD908}" dt="2024-11-06T10:27:36.369" v="173" actId="47"/>
        <pc:sldMkLst>
          <pc:docMk/>
          <pc:sldMk cId="3663233262" sldId="305"/>
        </pc:sldMkLst>
      </pc:sldChg>
      <pc:sldChg chg="del">
        <pc:chgData name="GOH Cheng En" userId="0e45b1de-f07f-4815-a6e4-4ed2120edc54" providerId="ADAL" clId="{B047F92C-802A-4E90-A818-0FD2CB0FD908}" dt="2024-11-06T10:27:38.125" v="174" actId="47"/>
        <pc:sldMkLst>
          <pc:docMk/>
          <pc:sldMk cId="644717658" sldId="306"/>
        </pc:sldMkLst>
      </pc:sldChg>
      <pc:sldChg chg="del">
        <pc:chgData name="GOH Cheng En" userId="0e45b1de-f07f-4815-a6e4-4ed2120edc54" providerId="ADAL" clId="{B047F92C-802A-4E90-A818-0FD2CB0FD908}" dt="2024-11-06T10:27:39.841" v="175" actId="47"/>
        <pc:sldMkLst>
          <pc:docMk/>
          <pc:sldMk cId="1257295120" sldId="307"/>
        </pc:sldMkLst>
      </pc:sldChg>
      <pc:sldChg chg="del">
        <pc:chgData name="GOH Cheng En" userId="0e45b1de-f07f-4815-a6e4-4ed2120edc54" providerId="ADAL" clId="{B047F92C-802A-4E90-A818-0FD2CB0FD908}" dt="2024-11-06T10:27:41.228" v="176" actId="47"/>
        <pc:sldMkLst>
          <pc:docMk/>
          <pc:sldMk cId="2506213575" sldId="308"/>
        </pc:sldMkLst>
      </pc:sldChg>
      <pc:sldChg chg="del">
        <pc:chgData name="GOH Cheng En" userId="0e45b1de-f07f-4815-a6e4-4ed2120edc54" providerId="ADAL" clId="{B047F92C-802A-4E90-A818-0FD2CB0FD908}" dt="2024-11-06T10:27:42.432" v="177" actId="47"/>
        <pc:sldMkLst>
          <pc:docMk/>
          <pc:sldMk cId="3169893536" sldId="309"/>
        </pc:sldMkLst>
      </pc:sldChg>
      <pc:sldChg chg="ord">
        <pc:chgData name="GOH Cheng En" userId="0e45b1de-f07f-4815-a6e4-4ed2120edc54" providerId="ADAL" clId="{B047F92C-802A-4E90-A818-0FD2CB0FD908}" dt="2024-11-06T10:12:09.750" v="149"/>
        <pc:sldMkLst>
          <pc:docMk/>
          <pc:sldMk cId="2123521591" sldId="317"/>
        </pc:sldMkLst>
      </pc:sldChg>
      <pc:sldChg chg="modSp mod">
        <pc:chgData name="GOH Cheng En" userId="0e45b1de-f07f-4815-a6e4-4ed2120edc54" providerId="ADAL" clId="{B047F92C-802A-4E90-A818-0FD2CB0FD908}" dt="2024-11-06T10:20:59.814" v="162" actId="14100"/>
        <pc:sldMkLst>
          <pc:docMk/>
          <pc:sldMk cId="3728737031" sldId="318"/>
        </pc:sldMkLst>
        <pc:spChg chg="mod">
          <ac:chgData name="GOH Cheng En" userId="0e45b1de-f07f-4815-a6e4-4ed2120edc54" providerId="ADAL" clId="{B047F92C-802A-4E90-A818-0FD2CB0FD908}" dt="2024-11-06T10:20:59.814" v="162" actId="14100"/>
          <ac:spMkLst>
            <pc:docMk/>
            <pc:sldMk cId="3728737031" sldId="318"/>
            <ac:spMk id="10" creationId="{00000000-0000-0000-0000-000000000000}"/>
          </ac:spMkLst>
        </pc:spChg>
        <pc:spChg chg="mod">
          <ac:chgData name="GOH Cheng En" userId="0e45b1de-f07f-4815-a6e4-4ed2120edc54" providerId="ADAL" clId="{B047F92C-802A-4E90-A818-0FD2CB0FD908}" dt="2024-11-06T10:09:17.422" v="21" actId="20577"/>
          <ac:spMkLst>
            <pc:docMk/>
            <pc:sldMk cId="3728737031" sldId="318"/>
            <ac:spMk id="33" creationId="{00000000-0000-0000-0000-000000000000}"/>
          </ac:spMkLst>
        </pc:spChg>
        <pc:spChg chg="mod">
          <ac:chgData name="GOH Cheng En" userId="0e45b1de-f07f-4815-a6e4-4ed2120edc54" providerId="ADAL" clId="{B047F92C-802A-4E90-A818-0FD2CB0FD908}" dt="2024-11-06T10:14:29.163" v="151" actId="20577"/>
          <ac:spMkLst>
            <pc:docMk/>
            <pc:sldMk cId="3728737031" sldId="318"/>
            <ac:spMk id="34" creationId="{00000000-0000-0000-0000-000000000000}"/>
          </ac:spMkLst>
        </pc:spChg>
      </pc:sldChg>
      <pc:sldChg chg="delSp add del setBg delDesignElem">
        <pc:chgData name="GOH Cheng En" userId="0e45b1de-f07f-4815-a6e4-4ed2120edc54" providerId="ADAL" clId="{B047F92C-802A-4E90-A818-0FD2CB0FD908}" dt="2024-11-06T10:58:47.115" v="244" actId="47"/>
        <pc:sldMkLst>
          <pc:docMk/>
          <pc:sldMk cId="2877064138" sldId="323"/>
        </pc:sldMkLst>
        <pc:spChg chg="del">
          <ac:chgData name="GOH Cheng En" userId="0e45b1de-f07f-4815-a6e4-4ed2120edc54" providerId="ADAL" clId="{B047F92C-802A-4E90-A818-0FD2CB0FD908}" dt="2024-11-06T10:58:30.703" v="243"/>
          <ac:spMkLst>
            <pc:docMk/>
            <pc:sldMk cId="2877064138" sldId="323"/>
            <ac:spMk id="98" creationId="{5587CE59-54C1-A96A-00DE-A12CD9C8EF7B}"/>
          </ac:spMkLst>
        </pc:spChg>
        <pc:spChg chg="del">
          <ac:chgData name="GOH Cheng En" userId="0e45b1de-f07f-4815-a6e4-4ed2120edc54" providerId="ADAL" clId="{B047F92C-802A-4E90-A818-0FD2CB0FD908}" dt="2024-11-06T10:58:30.703" v="243"/>
          <ac:spMkLst>
            <pc:docMk/>
            <pc:sldMk cId="2877064138" sldId="323"/>
            <ac:spMk id="100" creationId="{50B73BC8-20D4-9823-D89A-651F53B67626}"/>
          </ac:spMkLst>
        </pc:spChg>
        <pc:spChg chg="del">
          <ac:chgData name="GOH Cheng En" userId="0e45b1de-f07f-4815-a6e4-4ed2120edc54" providerId="ADAL" clId="{B047F92C-802A-4E90-A818-0FD2CB0FD908}" dt="2024-11-06T10:58:30.703" v="243"/>
          <ac:spMkLst>
            <pc:docMk/>
            <pc:sldMk cId="2877064138" sldId="323"/>
            <ac:spMk id="102" creationId="{745147D8-ACA6-1EC5-A269-30BA2CD31171}"/>
          </ac:spMkLst>
        </pc:spChg>
        <pc:spChg chg="del">
          <ac:chgData name="GOH Cheng En" userId="0e45b1de-f07f-4815-a6e4-4ed2120edc54" providerId="ADAL" clId="{B047F92C-802A-4E90-A818-0FD2CB0FD908}" dt="2024-11-06T10:58:30.703" v="243"/>
          <ac:spMkLst>
            <pc:docMk/>
            <pc:sldMk cId="2877064138" sldId="323"/>
            <ac:spMk id="104" creationId="{23576743-E172-FFE5-AD10-627D2D1DE203}"/>
          </ac:spMkLst>
        </pc:spChg>
        <pc:grpChg chg="del">
          <ac:chgData name="GOH Cheng En" userId="0e45b1de-f07f-4815-a6e4-4ed2120edc54" providerId="ADAL" clId="{B047F92C-802A-4E90-A818-0FD2CB0FD908}" dt="2024-11-06T10:58:30.703" v="243"/>
          <ac:grpSpMkLst>
            <pc:docMk/>
            <pc:sldMk cId="2877064138" sldId="323"/>
            <ac:grpSpMk id="10" creationId="{1FC0B246-88B7-EA21-CAF1-E9874C6208BA}"/>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1C6BA-23D0-4CAE-B151-78EA0BA8B4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5FA0994F-8198-4935-B24B-B54A6AFF97B5}">
      <dgm:prSet phldr="0" custT="1"/>
      <dgm:spPr/>
      <dgm:t>
        <a:bodyPr/>
        <a:lstStyle/>
        <a:p>
          <a:r>
            <a:rPr lang="en-SG" sz="2000" b="1">
              <a:latin typeface="Calibri" panose="020F0502020204030204" pitchFamily="34" charset="0"/>
              <a:cs typeface="Calibri" panose="020F0502020204030204" pitchFamily="34" charset="0"/>
            </a:rPr>
            <a:t>DATA CLEANING USING REGEX</a:t>
          </a:r>
          <a:endParaRPr lang="en-US" sz="2000" b="1">
            <a:latin typeface="Calibri" panose="020F0502020204030204" pitchFamily="34" charset="0"/>
            <a:cs typeface="Calibri" panose="020F0502020204030204" pitchFamily="34" charset="0"/>
          </a:endParaRPr>
        </a:p>
      </dgm:t>
    </dgm:pt>
    <dgm:pt modelId="{E696F470-3398-4E22-B215-EE8129B7C611}" type="parTrans" cxnId="{E673A3C1-7834-4CCB-9BA8-D271AC2084D9}">
      <dgm:prSet/>
      <dgm:spPr/>
      <dgm:t>
        <a:bodyPr/>
        <a:lstStyle/>
        <a:p>
          <a:endParaRPr lang="en-SG"/>
        </a:p>
      </dgm:t>
    </dgm:pt>
    <dgm:pt modelId="{1027703A-0A78-436F-8C47-9A0E7DEB15F9}" type="sibTrans" cxnId="{E673A3C1-7834-4CCB-9BA8-D271AC2084D9}">
      <dgm:prSet/>
      <dgm:spPr/>
      <dgm:t>
        <a:bodyPr/>
        <a:lstStyle/>
        <a:p>
          <a:endParaRPr lang="en-US"/>
        </a:p>
      </dgm:t>
    </dgm:pt>
    <dgm:pt modelId="{5857A829-AC12-499E-AD6F-E01036F4EA80}">
      <dgm:prSet phldr="0" custT="1"/>
      <dgm:spPr/>
      <dgm:t>
        <a:bodyPr/>
        <a:lstStyle/>
        <a:p>
          <a:r>
            <a:rPr lang="en-SG" sz="1600" b="0">
              <a:latin typeface="Calibri" panose="020F0502020204030204" pitchFamily="34" charset="0"/>
              <a:cs typeface="Calibri" panose="020F0502020204030204" pitchFamily="34" charset="0"/>
            </a:rPr>
            <a:t>Translation-related text: As some of the original tweets are in Arabic, the tweets that begin with “ENGLISH TRANSLATIONS” will have these words removed. </a:t>
          </a:r>
          <a:endParaRPr lang="en-US" sz="1600" b="0">
            <a:latin typeface="Calibri" panose="020F0502020204030204" pitchFamily="34" charset="0"/>
            <a:cs typeface="Calibri" panose="020F0502020204030204" pitchFamily="34" charset="0"/>
          </a:endParaRPr>
        </a:p>
      </dgm:t>
    </dgm:pt>
    <dgm:pt modelId="{D4B5245F-E449-449A-AB6D-D8EEA7361628}" type="parTrans" cxnId="{868BF2C0-F9B2-47C5-8D54-CD81848BD6D3}">
      <dgm:prSet/>
      <dgm:spPr/>
      <dgm:t>
        <a:bodyPr/>
        <a:lstStyle/>
        <a:p>
          <a:endParaRPr lang="en-SG"/>
        </a:p>
      </dgm:t>
    </dgm:pt>
    <dgm:pt modelId="{E8AD0563-040D-4B09-8C48-8000F078E764}" type="sibTrans" cxnId="{868BF2C0-F9B2-47C5-8D54-CD81848BD6D3}">
      <dgm:prSet/>
      <dgm:spPr/>
      <dgm:t>
        <a:bodyPr/>
        <a:lstStyle/>
        <a:p>
          <a:endParaRPr lang="en-US"/>
        </a:p>
      </dgm:t>
    </dgm:pt>
    <dgm:pt modelId="{8D1621B3-31C5-41A4-8331-0F36C5FAD516}">
      <dgm:prSet phldr="0" custT="1"/>
      <dgm:spPr/>
      <dgm:t>
        <a:bodyPr/>
        <a:lstStyle/>
        <a:p>
          <a:r>
            <a:rPr lang="en-SG" sz="1600" b="0">
              <a:latin typeface="Calibri" panose="020F0502020204030204" pitchFamily="34" charset="0"/>
              <a:cs typeface="Calibri" panose="020F0502020204030204" pitchFamily="34" charset="0"/>
            </a:rPr>
            <a:t>Non-alphabetic characters: Strip all non-alphabetic characters except the “#” symbol used for hashtags.</a:t>
          </a:r>
          <a:endParaRPr lang="en-US" sz="1600" b="0">
            <a:latin typeface="Calibri" panose="020F0502020204030204" pitchFamily="34" charset="0"/>
            <a:cs typeface="Calibri" panose="020F0502020204030204" pitchFamily="34" charset="0"/>
          </a:endParaRPr>
        </a:p>
      </dgm:t>
    </dgm:pt>
    <dgm:pt modelId="{EE8969AC-04D0-4E83-9D18-FD285CC15B05}" type="parTrans" cxnId="{2295CC9E-E8A5-4795-A888-D0AF78951470}">
      <dgm:prSet/>
      <dgm:spPr/>
      <dgm:t>
        <a:bodyPr/>
        <a:lstStyle/>
        <a:p>
          <a:endParaRPr lang="en-SG"/>
        </a:p>
      </dgm:t>
    </dgm:pt>
    <dgm:pt modelId="{670B843F-EB62-47DF-80B0-149F71F1CD9C}" type="sibTrans" cxnId="{2295CC9E-E8A5-4795-A888-D0AF78951470}">
      <dgm:prSet/>
      <dgm:spPr/>
      <dgm:t>
        <a:bodyPr/>
        <a:lstStyle/>
        <a:p>
          <a:endParaRPr lang="en-US"/>
        </a:p>
      </dgm:t>
    </dgm:pt>
    <dgm:pt modelId="{5ACF22D3-4EEE-49A1-88E0-66C8A0E70930}">
      <dgm:prSet phldr="0" custT="1"/>
      <dgm:spPr/>
      <dgm:t>
        <a:bodyPr/>
        <a:lstStyle/>
        <a:p>
          <a:r>
            <a:rPr lang="en-SG" sz="1600" b="0">
              <a:latin typeface="Calibri" panose="020F0502020204030204" pitchFamily="34" charset="0"/>
              <a:cs typeface="Calibri" panose="020F0502020204030204" pitchFamily="34" charset="0"/>
            </a:rPr>
            <a:t>Retweet indicators, handles, and URLs: Remove "RT @", “http”, “https”, and “www”.</a:t>
          </a:r>
          <a:endParaRPr lang="en-US" sz="1600" b="0">
            <a:latin typeface="Calibri" panose="020F0502020204030204" pitchFamily="34" charset="0"/>
            <a:cs typeface="Calibri" panose="020F0502020204030204" pitchFamily="34" charset="0"/>
          </a:endParaRPr>
        </a:p>
      </dgm:t>
    </dgm:pt>
    <dgm:pt modelId="{0E9155AD-1CCC-4686-978E-9E9B15268985}" type="parTrans" cxnId="{0C4222B5-4F37-4E6E-BB52-D7AF40B73C1E}">
      <dgm:prSet/>
      <dgm:spPr/>
      <dgm:t>
        <a:bodyPr/>
        <a:lstStyle/>
        <a:p>
          <a:endParaRPr lang="en-SG"/>
        </a:p>
      </dgm:t>
    </dgm:pt>
    <dgm:pt modelId="{CCB71174-084C-4150-982A-D4579609AD6C}" type="sibTrans" cxnId="{0C4222B5-4F37-4E6E-BB52-D7AF40B73C1E}">
      <dgm:prSet/>
      <dgm:spPr/>
      <dgm:t>
        <a:bodyPr/>
        <a:lstStyle/>
        <a:p>
          <a:endParaRPr lang="en-US"/>
        </a:p>
      </dgm:t>
    </dgm:pt>
    <dgm:pt modelId="{01C917B0-1A75-47A0-94CD-1448C5576630}">
      <dgm:prSet phldr="0" custT="1"/>
      <dgm:spPr/>
      <dgm:t>
        <a:bodyPr/>
        <a:lstStyle/>
        <a:p>
          <a:r>
            <a:rPr lang="en-SG" sz="1600" b="0">
              <a:latin typeface="Calibri" panose="020F0502020204030204" pitchFamily="34" charset="0"/>
              <a:cs typeface="Calibri" panose="020F0502020204030204" pitchFamily="34" charset="0"/>
            </a:rPr>
            <a:t>Unnecessary text: Remove “amp” which stands for ampersand, used as a string literal to represent “&amp;” in the dataset.</a:t>
          </a:r>
          <a:endParaRPr lang="en-US" sz="1600" b="0">
            <a:latin typeface="Calibri" panose="020F0502020204030204" pitchFamily="34" charset="0"/>
            <a:cs typeface="Calibri" panose="020F0502020204030204" pitchFamily="34" charset="0"/>
          </a:endParaRPr>
        </a:p>
      </dgm:t>
    </dgm:pt>
    <dgm:pt modelId="{EA7884FB-87EA-4477-830F-2962CAE6E7C3}" type="parTrans" cxnId="{293E7A2D-8D5C-4587-B0E3-926A960FC7B7}">
      <dgm:prSet/>
      <dgm:spPr/>
      <dgm:t>
        <a:bodyPr/>
        <a:lstStyle/>
        <a:p>
          <a:endParaRPr lang="en-SG"/>
        </a:p>
      </dgm:t>
    </dgm:pt>
    <dgm:pt modelId="{A7DC87EB-D60D-4BA4-947A-1566869AF383}" type="sibTrans" cxnId="{293E7A2D-8D5C-4587-B0E3-926A960FC7B7}">
      <dgm:prSet/>
      <dgm:spPr/>
      <dgm:t>
        <a:bodyPr/>
        <a:lstStyle/>
        <a:p>
          <a:endParaRPr lang="en-US"/>
        </a:p>
      </dgm:t>
    </dgm:pt>
    <dgm:pt modelId="{21D7CC9D-D079-4984-9224-D16D72F619B0}">
      <dgm:prSet phldr="0" custT="1"/>
      <dgm:spPr/>
      <dgm:t>
        <a:bodyPr/>
        <a:lstStyle/>
        <a:p>
          <a:r>
            <a:rPr lang="en-SG" sz="2000" b="1">
              <a:latin typeface="Calibri" panose="020F0502020204030204" pitchFamily="34" charset="0"/>
              <a:cs typeface="Calibri" panose="020F0502020204030204" pitchFamily="34" charset="0"/>
            </a:rPr>
            <a:t>HASHTAGS AND WORD SEPARATION</a:t>
          </a:r>
          <a:endParaRPr lang="en-US" sz="2000" b="1">
            <a:latin typeface="Calibri" panose="020F0502020204030204" pitchFamily="34" charset="0"/>
            <a:cs typeface="Calibri" panose="020F0502020204030204" pitchFamily="34" charset="0"/>
          </a:endParaRPr>
        </a:p>
      </dgm:t>
    </dgm:pt>
    <dgm:pt modelId="{4B7E5B3B-58D1-4310-A9B8-689FFAE9C99A}" type="parTrans" cxnId="{6831428E-BFE4-4A3B-817F-F59E72353FC7}">
      <dgm:prSet/>
      <dgm:spPr/>
      <dgm:t>
        <a:bodyPr/>
        <a:lstStyle/>
        <a:p>
          <a:endParaRPr lang="en-SG"/>
        </a:p>
      </dgm:t>
    </dgm:pt>
    <dgm:pt modelId="{4652DAE6-70CF-461F-AD5C-1D95EF029D28}" type="sibTrans" cxnId="{6831428E-BFE4-4A3B-817F-F59E72353FC7}">
      <dgm:prSet/>
      <dgm:spPr/>
      <dgm:t>
        <a:bodyPr/>
        <a:lstStyle/>
        <a:p>
          <a:endParaRPr lang="en-US"/>
        </a:p>
      </dgm:t>
    </dgm:pt>
    <dgm:pt modelId="{19838DC0-58BB-4FEA-B5CC-43FB7DF0BCC4}">
      <dgm:prSet phldr="0" custT="1"/>
      <dgm:spPr/>
      <dgm:t>
        <a:bodyPr/>
        <a:lstStyle/>
        <a:p>
          <a:r>
            <a:rPr lang="en-SG" sz="1600" b="0">
              <a:latin typeface="Calibri" panose="020F0502020204030204" pitchFamily="34" charset="0"/>
              <a:cs typeface="Calibri" panose="020F0502020204030204" pitchFamily="34" charset="0"/>
            </a:rPr>
            <a:t>Separate hashtags from other words and capture the remaining words within the tweets.</a:t>
          </a:r>
          <a:endParaRPr lang="en-US" sz="1600" b="0">
            <a:latin typeface="Calibri" panose="020F0502020204030204" pitchFamily="34" charset="0"/>
            <a:cs typeface="Calibri" panose="020F0502020204030204" pitchFamily="34" charset="0"/>
          </a:endParaRPr>
        </a:p>
      </dgm:t>
    </dgm:pt>
    <dgm:pt modelId="{F1BABE2F-28C3-4036-9E00-98D7947B5EF0}" type="parTrans" cxnId="{A8090569-DB61-4A4C-A75B-E61D7A4A53C9}">
      <dgm:prSet/>
      <dgm:spPr/>
      <dgm:t>
        <a:bodyPr/>
        <a:lstStyle/>
        <a:p>
          <a:endParaRPr lang="en-SG"/>
        </a:p>
      </dgm:t>
    </dgm:pt>
    <dgm:pt modelId="{D5E5DCDB-705C-4A35-AF81-3777677FDBE7}" type="sibTrans" cxnId="{A8090569-DB61-4A4C-A75B-E61D7A4A53C9}">
      <dgm:prSet/>
      <dgm:spPr/>
      <dgm:t>
        <a:bodyPr/>
        <a:lstStyle/>
        <a:p>
          <a:endParaRPr lang="en-US"/>
        </a:p>
      </dgm:t>
    </dgm:pt>
    <dgm:pt modelId="{EAE8F8CB-BE53-4B9D-B11E-33E1D06787D0}">
      <dgm:prSet phldr="0" custT="1"/>
      <dgm:spPr/>
      <dgm:t>
        <a:bodyPr/>
        <a:lstStyle/>
        <a:p>
          <a:r>
            <a:rPr lang="en-SG" sz="2000" b="1">
              <a:latin typeface="Calibri" panose="020F0502020204030204" pitchFamily="34" charset="0"/>
              <a:cs typeface="Calibri" panose="020F0502020204030204" pitchFamily="34" charset="0"/>
            </a:rPr>
            <a:t>DATA NORMALISATION THROUGH STEMMING AND LEMMATISATION</a:t>
          </a:r>
          <a:endParaRPr lang="en-US" sz="2000" b="1">
            <a:latin typeface="Calibri" panose="020F0502020204030204" pitchFamily="34" charset="0"/>
            <a:cs typeface="Calibri" panose="020F0502020204030204" pitchFamily="34" charset="0"/>
          </a:endParaRPr>
        </a:p>
      </dgm:t>
    </dgm:pt>
    <dgm:pt modelId="{F74B346F-6B8C-4FB8-B33B-235CC98AF987}" type="parTrans" cxnId="{51B87BA6-B6B0-4FEE-99BA-55936BEE76DB}">
      <dgm:prSet/>
      <dgm:spPr/>
      <dgm:t>
        <a:bodyPr/>
        <a:lstStyle/>
        <a:p>
          <a:endParaRPr lang="en-SG"/>
        </a:p>
      </dgm:t>
    </dgm:pt>
    <dgm:pt modelId="{33A4F04F-43B2-429E-9D5B-1982FD095B7A}" type="sibTrans" cxnId="{51B87BA6-B6B0-4FEE-99BA-55936BEE76DB}">
      <dgm:prSet/>
      <dgm:spPr/>
      <dgm:t>
        <a:bodyPr/>
        <a:lstStyle/>
        <a:p>
          <a:endParaRPr lang="en-US"/>
        </a:p>
      </dgm:t>
    </dgm:pt>
    <dgm:pt modelId="{4F4AAA4F-1545-4193-AB0B-AFD3533BC589}">
      <dgm:prSet phldr="0" custT="1"/>
      <dgm:spPr/>
      <dgm:t>
        <a:bodyPr/>
        <a:lstStyle/>
        <a:p>
          <a:r>
            <a:rPr lang="en-SG" sz="1600" b="0">
              <a:latin typeface="Calibri" panose="020F0502020204030204" pitchFamily="34" charset="0"/>
              <a:cs typeface="Calibri" panose="020F0502020204030204" pitchFamily="34" charset="0"/>
            </a:rPr>
            <a:t>Option 1: Remove </a:t>
          </a:r>
          <a:r>
            <a:rPr lang="en-SG" sz="1600" b="0" err="1">
              <a:latin typeface="Calibri" panose="020F0502020204030204" pitchFamily="34" charset="0"/>
              <a:cs typeface="Calibri" panose="020F0502020204030204" pitchFamily="34" charset="0"/>
            </a:rPr>
            <a:t>stopwords</a:t>
          </a:r>
          <a:r>
            <a:rPr lang="en-SG" sz="1600" b="0">
              <a:latin typeface="Calibri" panose="020F0502020204030204" pitchFamily="34" charset="0"/>
              <a:cs typeface="Calibri" panose="020F0502020204030204" pitchFamily="34" charset="0"/>
            </a:rPr>
            <a:t> and stem words using Porter stemmer</a:t>
          </a:r>
          <a:endParaRPr lang="en-US" sz="1600" b="0">
            <a:latin typeface="Calibri" panose="020F0502020204030204" pitchFamily="34" charset="0"/>
            <a:cs typeface="Calibri" panose="020F0502020204030204" pitchFamily="34" charset="0"/>
          </a:endParaRPr>
        </a:p>
      </dgm:t>
    </dgm:pt>
    <dgm:pt modelId="{405A6428-9351-4CEB-AC7A-502BF9D22673}" type="parTrans" cxnId="{662A7653-313D-4F14-BA65-91B6B1F03958}">
      <dgm:prSet/>
      <dgm:spPr/>
      <dgm:t>
        <a:bodyPr/>
        <a:lstStyle/>
        <a:p>
          <a:endParaRPr lang="en-SG"/>
        </a:p>
      </dgm:t>
    </dgm:pt>
    <dgm:pt modelId="{55DDF0FD-C419-45A9-8DC0-64FF310BE794}" type="sibTrans" cxnId="{662A7653-313D-4F14-BA65-91B6B1F03958}">
      <dgm:prSet/>
      <dgm:spPr/>
      <dgm:t>
        <a:bodyPr/>
        <a:lstStyle/>
        <a:p>
          <a:endParaRPr lang="en-US"/>
        </a:p>
      </dgm:t>
    </dgm:pt>
    <dgm:pt modelId="{84B0B387-5AFE-45FA-A9F0-C46A0F0B2631}">
      <dgm:prSet phldr="0" custT="1"/>
      <dgm:spPr/>
      <dgm:t>
        <a:bodyPr/>
        <a:lstStyle/>
        <a:p>
          <a:r>
            <a:rPr lang="en-SG" sz="1600" b="0">
              <a:latin typeface="Calibri" panose="020F0502020204030204" pitchFamily="34" charset="0"/>
              <a:cs typeface="Calibri" panose="020F0502020204030204" pitchFamily="34" charset="0"/>
            </a:rPr>
            <a:t>Option 2: Remove </a:t>
          </a:r>
          <a:r>
            <a:rPr lang="en-SG" sz="1600" b="0" err="1">
              <a:latin typeface="Calibri" panose="020F0502020204030204" pitchFamily="34" charset="0"/>
              <a:cs typeface="Calibri" panose="020F0502020204030204" pitchFamily="34" charset="0"/>
            </a:rPr>
            <a:t>stopwords</a:t>
          </a:r>
          <a:r>
            <a:rPr lang="en-SG" sz="1600" b="0">
              <a:latin typeface="Calibri" panose="020F0502020204030204" pitchFamily="34" charset="0"/>
              <a:cs typeface="Calibri" panose="020F0502020204030204" pitchFamily="34" charset="0"/>
            </a:rPr>
            <a:t> and lemmatize words</a:t>
          </a:r>
          <a:endParaRPr lang="en-US" sz="1600" b="0">
            <a:latin typeface="Calibri" panose="020F0502020204030204" pitchFamily="34" charset="0"/>
            <a:cs typeface="Calibri" panose="020F0502020204030204" pitchFamily="34" charset="0"/>
          </a:endParaRPr>
        </a:p>
      </dgm:t>
    </dgm:pt>
    <dgm:pt modelId="{FBCA5FC5-7808-4BD4-8459-1B4CE0310E34}" type="parTrans" cxnId="{007A882F-B118-4F47-8938-7C7D01C19D51}">
      <dgm:prSet/>
      <dgm:spPr/>
      <dgm:t>
        <a:bodyPr/>
        <a:lstStyle/>
        <a:p>
          <a:endParaRPr lang="en-SG"/>
        </a:p>
      </dgm:t>
    </dgm:pt>
    <dgm:pt modelId="{B2668930-F169-40DD-876E-42670ACF8F21}" type="sibTrans" cxnId="{007A882F-B118-4F47-8938-7C7D01C19D51}">
      <dgm:prSet/>
      <dgm:spPr/>
      <dgm:t>
        <a:bodyPr/>
        <a:lstStyle/>
        <a:p>
          <a:endParaRPr lang="en-US"/>
        </a:p>
      </dgm:t>
    </dgm:pt>
    <dgm:pt modelId="{E79D272C-82CE-442E-81FD-4022316A5633}" type="pres">
      <dgm:prSet presAssocID="{CD61C6BA-23D0-4CAE-B151-78EA0BA8B434}" presName="linear" presStyleCnt="0">
        <dgm:presLayoutVars>
          <dgm:dir/>
          <dgm:animLvl val="lvl"/>
          <dgm:resizeHandles val="exact"/>
        </dgm:presLayoutVars>
      </dgm:prSet>
      <dgm:spPr/>
    </dgm:pt>
    <dgm:pt modelId="{EDDC4F29-1704-4A5D-A6CE-B008425CCC5A}" type="pres">
      <dgm:prSet presAssocID="{5FA0994F-8198-4935-B24B-B54A6AFF97B5}" presName="parentLin" presStyleCnt="0"/>
      <dgm:spPr/>
    </dgm:pt>
    <dgm:pt modelId="{B86A31FF-949D-4E71-ABE4-81D0B677A542}" type="pres">
      <dgm:prSet presAssocID="{5FA0994F-8198-4935-B24B-B54A6AFF97B5}" presName="parentLeftMargin" presStyleLbl="node1" presStyleIdx="0" presStyleCnt="3"/>
      <dgm:spPr/>
    </dgm:pt>
    <dgm:pt modelId="{406F659C-AEDF-42E5-B5E0-06718743F1A3}" type="pres">
      <dgm:prSet presAssocID="{5FA0994F-8198-4935-B24B-B54A6AFF97B5}" presName="parentText" presStyleLbl="node1" presStyleIdx="0" presStyleCnt="3" custScaleX="105613" custScaleY="61729">
        <dgm:presLayoutVars>
          <dgm:chMax val="0"/>
          <dgm:bulletEnabled val="1"/>
        </dgm:presLayoutVars>
      </dgm:prSet>
      <dgm:spPr/>
    </dgm:pt>
    <dgm:pt modelId="{77351117-44A8-4DAB-AECE-E4D3F98B32A3}" type="pres">
      <dgm:prSet presAssocID="{5FA0994F-8198-4935-B24B-B54A6AFF97B5}" presName="negativeSpace" presStyleCnt="0"/>
      <dgm:spPr/>
    </dgm:pt>
    <dgm:pt modelId="{92C21A70-0DE6-4969-8D5F-09C68D0EED8D}" type="pres">
      <dgm:prSet presAssocID="{5FA0994F-8198-4935-B24B-B54A6AFF97B5}" presName="childText" presStyleLbl="conFgAcc1" presStyleIdx="0" presStyleCnt="3">
        <dgm:presLayoutVars>
          <dgm:bulletEnabled val="1"/>
        </dgm:presLayoutVars>
      </dgm:prSet>
      <dgm:spPr/>
    </dgm:pt>
    <dgm:pt modelId="{A574DE12-28AF-40CB-8578-A69CF3D37D0A}" type="pres">
      <dgm:prSet presAssocID="{1027703A-0A78-436F-8C47-9A0E7DEB15F9}" presName="spaceBetweenRectangles" presStyleCnt="0"/>
      <dgm:spPr/>
    </dgm:pt>
    <dgm:pt modelId="{0AF1B9D9-BD17-45C4-891F-AF4987E59D21}" type="pres">
      <dgm:prSet presAssocID="{21D7CC9D-D079-4984-9224-D16D72F619B0}" presName="parentLin" presStyleCnt="0"/>
      <dgm:spPr/>
    </dgm:pt>
    <dgm:pt modelId="{A6EF1CA4-8B40-4104-BD9D-24AC16EC4E63}" type="pres">
      <dgm:prSet presAssocID="{21D7CC9D-D079-4984-9224-D16D72F619B0}" presName="parentLeftMargin" presStyleLbl="node1" presStyleIdx="0" presStyleCnt="3"/>
      <dgm:spPr/>
    </dgm:pt>
    <dgm:pt modelId="{AA04B447-D4B0-4661-BF36-4CC88A2BEFD1}" type="pres">
      <dgm:prSet presAssocID="{21D7CC9D-D079-4984-9224-D16D72F619B0}" presName="parentText" presStyleLbl="node1" presStyleIdx="1" presStyleCnt="3" custScaleX="105003" custScaleY="61392">
        <dgm:presLayoutVars>
          <dgm:chMax val="0"/>
          <dgm:bulletEnabled val="1"/>
        </dgm:presLayoutVars>
      </dgm:prSet>
      <dgm:spPr/>
    </dgm:pt>
    <dgm:pt modelId="{39A6DAFE-B688-49FE-BF2B-27A510FB5E14}" type="pres">
      <dgm:prSet presAssocID="{21D7CC9D-D079-4984-9224-D16D72F619B0}" presName="negativeSpace" presStyleCnt="0"/>
      <dgm:spPr/>
    </dgm:pt>
    <dgm:pt modelId="{AA17992E-6255-43ED-BD83-7CC06C594129}" type="pres">
      <dgm:prSet presAssocID="{21D7CC9D-D079-4984-9224-D16D72F619B0}" presName="childText" presStyleLbl="conFgAcc1" presStyleIdx="1" presStyleCnt="3">
        <dgm:presLayoutVars>
          <dgm:bulletEnabled val="1"/>
        </dgm:presLayoutVars>
      </dgm:prSet>
      <dgm:spPr/>
    </dgm:pt>
    <dgm:pt modelId="{5AAE57D5-CBC5-46D9-B471-F427922D0A21}" type="pres">
      <dgm:prSet presAssocID="{4652DAE6-70CF-461F-AD5C-1D95EF029D28}" presName="spaceBetweenRectangles" presStyleCnt="0"/>
      <dgm:spPr/>
    </dgm:pt>
    <dgm:pt modelId="{B01C5F73-1D02-4D07-A35D-63DE3B25ACD8}" type="pres">
      <dgm:prSet presAssocID="{EAE8F8CB-BE53-4B9D-B11E-33E1D06787D0}" presName="parentLin" presStyleCnt="0"/>
      <dgm:spPr/>
    </dgm:pt>
    <dgm:pt modelId="{D145E67E-59D4-4886-94F0-CF93892447A0}" type="pres">
      <dgm:prSet presAssocID="{EAE8F8CB-BE53-4B9D-B11E-33E1D06787D0}" presName="parentLeftMargin" presStyleLbl="node1" presStyleIdx="1" presStyleCnt="3"/>
      <dgm:spPr/>
    </dgm:pt>
    <dgm:pt modelId="{01B8B555-FCD0-4F53-B8B6-4106A9033621}" type="pres">
      <dgm:prSet presAssocID="{EAE8F8CB-BE53-4B9D-B11E-33E1D06787D0}" presName="parentText" presStyleLbl="node1" presStyleIdx="2" presStyleCnt="3" custScaleX="104535" custScaleY="64314">
        <dgm:presLayoutVars>
          <dgm:chMax val="0"/>
          <dgm:bulletEnabled val="1"/>
        </dgm:presLayoutVars>
      </dgm:prSet>
      <dgm:spPr/>
    </dgm:pt>
    <dgm:pt modelId="{E628C5A8-F9F9-4A42-B732-530333C13192}" type="pres">
      <dgm:prSet presAssocID="{EAE8F8CB-BE53-4B9D-B11E-33E1D06787D0}" presName="negativeSpace" presStyleCnt="0"/>
      <dgm:spPr/>
    </dgm:pt>
    <dgm:pt modelId="{5EB0E361-FBE8-43E9-B802-200467EE0B6D}" type="pres">
      <dgm:prSet presAssocID="{EAE8F8CB-BE53-4B9D-B11E-33E1D06787D0}" presName="childText" presStyleLbl="conFgAcc1" presStyleIdx="2" presStyleCnt="3">
        <dgm:presLayoutVars>
          <dgm:bulletEnabled val="1"/>
        </dgm:presLayoutVars>
      </dgm:prSet>
      <dgm:spPr/>
    </dgm:pt>
  </dgm:ptLst>
  <dgm:cxnLst>
    <dgm:cxn modelId="{FEDFB924-3766-4B51-853B-8CFD72CD5D2F}" type="presOf" srcId="{5857A829-AC12-499E-AD6F-E01036F4EA80}" destId="{92C21A70-0DE6-4969-8D5F-09C68D0EED8D}" srcOrd="0" destOrd="0" presId="urn:microsoft.com/office/officeart/2005/8/layout/list1"/>
    <dgm:cxn modelId="{0AF62A2B-D687-478F-9174-F2B9AAD66F70}" type="presOf" srcId="{EAE8F8CB-BE53-4B9D-B11E-33E1D06787D0}" destId="{D145E67E-59D4-4886-94F0-CF93892447A0}" srcOrd="0" destOrd="0" presId="urn:microsoft.com/office/officeart/2005/8/layout/list1"/>
    <dgm:cxn modelId="{293E7A2D-8D5C-4587-B0E3-926A960FC7B7}" srcId="{5FA0994F-8198-4935-B24B-B54A6AFF97B5}" destId="{01C917B0-1A75-47A0-94CD-1448C5576630}" srcOrd="3" destOrd="0" parTransId="{EA7884FB-87EA-4477-830F-2962CAE6E7C3}" sibTransId="{A7DC87EB-D60D-4BA4-947A-1566869AF383}"/>
    <dgm:cxn modelId="{007A882F-B118-4F47-8938-7C7D01C19D51}" srcId="{EAE8F8CB-BE53-4B9D-B11E-33E1D06787D0}" destId="{84B0B387-5AFE-45FA-A9F0-C46A0F0B2631}" srcOrd="1" destOrd="0" parTransId="{FBCA5FC5-7808-4BD4-8459-1B4CE0310E34}" sibTransId="{B2668930-F169-40DD-876E-42670ACF8F21}"/>
    <dgm:cxn modelId="{FE5E4F60-A9E4-4179-929F-36B681147FF7}" type="presOf" srcId="{21D7CC9D-D079-4984-9224-D16D72F619B0}" destId="{A6EF1CA4-8B40-4104-BD9D-24AC16EC4E63}" srcOrd="0" destOrd="0" presId="urn:microsoft.com/office/officeart/2005/8/layout/list1"/>
    <dgm:cxn modelId="{AB067060-714D-4F52-8D66-FF14C702A966}" type="presOf" srcId="{19838DC0-58BB-4FEA-B5CC-43FB7DF0BCC4}" destId="{AA17992E-6255-43ED-BD83-7CC06C594129}" srcOrd="0" destOrd="0" presId="urn:microsoft.com/office/officeart/2005/8/layout/list1"/>
    <dgm:cxn modelId="{A8090569-DB61-4A4C-A75B-E61D7A4A53C9}" srcId="{21D7CC9D-D079-4984-9224-D16D72F619B0}" destId="{19838DC0-58BB-4FEA-B5CC-43FB7DF0BCC4}" srcOrd="0" destOrd="0" parTransId="{F1BABE2F-28C3-4036-9E00-98D7947B5EF0}" sibTransId="{D5E5DCDB-705C-4A35-AF81-3777677FDBE7}"/>
    <dgm:cxn modelId="{662A7653-313D-4F14-BA65-91B6B1F03958}" srcId="{EAE8F8CB-BE53-4B9D-B11E-33E1D06787D0}" destId="{4F4AAA4F-1545-4193-AB0B-AFD3533BC589}" srcOrd="0" destOrd="0" parTransId="{405A6428-9351-4CEB-AC7A-502BF9D22673}" sibTransId="{55DDF0FD-C419-45A9-8DC0-64FF310BE794}"/>
    <dgm:cxn modelId="{5BE4F07D-54FD-44F4-824B-839FF5E02B56}" type="presOf" srcId="{21D7CC9D-D079-4984-9224-D16D72F619B0}" destId="{AA04B447-D4B0-4661-BF36-4CC88A2BEFD1}" srcOrd="1" destOrd="0" presId="urn:microsoft.com/office/officeart/2005/8/layout/list1"/>
    <dgm:cxn modelId="{6831428E-BFE4-4A3B-817F-F59E72353FC7}" srcId="{CD61C6BA-23D0-4CAE-B151-78EA0BA8B434}" destId="{21D7CC9D-D079-4984-9224-D16D72F619B0}" srcOrd="1" destOrd="0" parTransId="{4B7E5B3B-58D1-4310-A9B8-689FFAE9C99A}" sibTransId="{4652DAE6-70CF-461F-AD5C-1D95EF029D28}"/>
    <dgm:cxn modelId="{77EA498E-D43F-4A15-95BB-D959B01DEF55}" type="presOf" srcId="{CD61C6BA-23D0-4CAE-B151-78EA0BA8B434}" destId="{E79D272C-82CE-442E-81FD-4022316A5633}" srcOrd="0" destOrd="0" presId="urn:microsoft.com/office/officeart/2005/8/layout/list1"/>
    <dgm:cxn modelId="{24F92997-3175-49B0-9A2A-D1B44DFEC995}" type="presOf" srcId="{8D1621B3-31C5-41A4-8331-0F36C5FAD516}" destId="{92C21A70-0DE6-4969-8D5F-09C68D0EED8D}" srcOrd="0" destOrd="1" presId="urn:microsoft.com/office/officeart/2005/8/layout/list1"/>
    <dgm:cxn modelId="{2295CC9E-E8A5-4795-A888-D0AF78951470}" srcId="{5FA0994F-8198-4935-B24B-B54A6AFF97B5}" destId="{8D1621B3-31C5-41A4-8331-0F36C5FAD516}" srcOrd="1" destOrd="0" parTransId="{EE8969AC-04D0-4E83-9D18-FD285CC15B05}" sibTransId="{670B843F-EB62-47DF-80B0-149F71F1CD9C}"/>
    <dgm:cxn modelId="{51B87BA6-B6B0-4FEE-99BA-55936BEE76DB}" srcId="{CD61C6BA-23D0-4CAE-B151-78EA0BA8B434}" destId="{EAE8F8CB-BE53-4B9D-B11E-33E1D06787D0}" srcOrd="2" destOrd="0" parTransId="{F74B346F-6B8C-4FB8-B33B-235CC98AF987}" sibTransId="{33A4F04F-43B2-429E-9D5B-1982FD095B7A}"/>
    <dgm:cxn modelId="{F6D234AE-7848-49FE-8D6A-89E361D5C6BB}" type="presOf" srcId="{4F4AAA4F-1545-4193-AB0B-AFD3533BC589}" destId="{5EB0E361-FBE8-43E9-B802-200467EE0B6D}" srcOrd="0" destOrd="0" presId="urn:microsoft.com/office/officeart/2005/8/layout/list1"/>
    <dgm:cxn modelId="{0C4222B5-4F37-4E6E-BB52-D7AF40B73C1E}" srcId="{5FA0994F-8198-4935-B24B-B54A6AFF97B5}" destId="{5ACF22D3-4EEE-49A1-88E0-66C8A0E70930}" srcOrd="2" destOrd="0" parTransId="{0E9155AD-1CCC-4686-978E-9E9B15268985}" sibTransId="{CCB71174-084C-4150-982A-D4579609AD6C}"/>
    <dgm:cxn modelId="{3667E7BD-86B2-44FC-A2BD-CC9BA987C957}" type="presOf" srcId="{5FA0994F-8198-4935-B24B-B54A6AFF97B5}" destId="{B86A31FF-949D-4E71-ABE4-81D0B677A542}" srcOrd="0" destOrd="0" presId="urn:microsoft.com/office/officeart/2005/8/layout/list1"/>
    <dgm:cxn modelId="{868BF2C0-F9B2-47C5-8D54-CD81848BD6D3}" srcId="{5FA0994F-8198-4935-B24B-B54A6AFF97B5}" destId="{5857A829-AC12-499E-AD6F-E01036F4EA80}" srcOrd="0" destOrd="0" parTransId="{D4B5245F-E449-449A-AB6D-D8EEA7361628}" sibTransId="{E8AD0563-040D-4B09-8C48-8000F078E764}"/>
    <dgm:cxn modelId="{E673A3C1-7834-4CCB-9BA8-D271AC2084D9}" srcId="{CD61C6BA-23D0-4CAE-B151-78EA0BA8B434}" destId="{5FA0994F-8198-4935-B24B-B54A6AFF97B5}" srcOrd="0" destOrd="0" parTransId="{E696F470-3398-4E22-B215-EE8129B7C611}" sibTransId="{1027703A-0A78-436F-8C47-9A0E7DEB15F9}"/>
    <dgm:cxn modelId="{D34FECD7-2912-4D36-BBA6-5268EF33E20C}" type="presOf" srcId="{5FA0994F-8198-4935-B24B-B54A6AFF97B5}" destId="{406F659C-AEDF-42E5-B5E0-06718743F1A3}" srcOrd="1" destOrd="0" presId="urn:microsoft.com/office/officeart/2005/8/layout/list1"/>
    <dgm:cxn modelId="{F91D90DC-CA5B-4111-A131-507A98A65C06}" type="presOf" srcId="{EAE8F8CB-BE53-4B9D-B11E-33E1D06787D0}" destId="{01B8B555-FCD0-4F53-B8B6-4106A9033621}" srcOrd="1" destOrd="0" presId="urn:microsoft.com/office/officeart/2005/8/layout/list1"/>
    <dgm:cxn modelId="{DF7869E4-CC96-480A-9C19-7C0D4E379DD4}" type="presOf" srcId="{5ACF22D3-4EEE-49A1-88E0-66C8A0E70930}" destId="{92C21A70-0DE6-4969-8D5F-09C68D0EED8D}" srcOrd="0" destOrd="2" presId="urn:microsoft.com/office/officeart/2005/8/layout/list1"/>
    <dgm:cxn modelId="{7F9379E5-36BA-499A-AD38-0C08AD0177CB}" type="presOf" srcId="{01C917B0-1A75-47A0-94CD-1448C5576630}" destId="{92C21A70-0DE6-4969-8D5F-09C68D0EED8D}" srcOrd="0" destOrd="3" presId="urn:microsoft.com/office/officeart/2005/8/layout/list1"/>
    <dgm:cxn modelId="{D397CBE8-2938-46A2-90D1-72983574E24D}" type="presOf" srcId="{84B0B387-5AFE-45FA-A9F0-C46A0F0B2631}" destId="{5EB0E361-FBE8-43E9-B802-200467EE0B6D}" srcOrd="0" destOrd="1" presId="urn:microsoft.com/office/officeart/2005/8/layout/list1"/>
    <dgm:cxn modelId="{57A77B34-57E1-4A00-9526-627FEB18E9B8}" type="presParOf" srcId="{E79D272C-82CE-442E-81FD-4022316A5633}" destId="{EDDC4F29-1704-4A5D-A6CE-B008425CCC5A}" srcOrd="0" destOrd="0" presId="urn:microsoft.com/office/officeart/2005/8/layout/list1"/>
    <dgm:cxn modelId="{013D036E-F051-455B-82C3-EA13B0693DB4}" type="presParOf" srcId="{EDDC4F29-1704-4A5D-A6CE-B008425CCC5A}" destId="{B86A31FF-949D-4E71-ABE4-81D0B677A542}" srcOrd="0" destOrd="0" presId="urn:microsoft.com/office/officeart/2005/8/layout/list1"/>
    <dgm:cxn modelId="{534224FC-001B-4C6B-9B02-51872952F6F0}" type="presParOf" srcId="{EDDC4F29-1704-4A5D-A6CE-B008425CCC5A}" destId="{406F659C-AEDF-42E5-B5E0-06718743F1A3}" srcOrd="1" destOrd="0" presId="urn:microsoft.com/office/officeart/2005/8/layout/list1"/>
    <dgm:cxn modelId="{400AD856-8F82-47CB-8D7D-FADF55333759}" type="presParOf" srcId="{E79D272C-82CE-442E-81FD-4022316A5633}" destId="{77351117-44A8-4DAB-AECE-E4D3F98B32A3}" srcOrd="1" destOrd="0" presId="urn:microsoft.com/office/officeart/2005/8/layout/list1"/>
    <dgm:cxn modelId="{C5F97A0C-62E5-44FC-AD50-266196EBC141}" type="presParOf" srcId="{E79D272C-82CE-442E-81FD-4022316A5633}" destId="{92C21A70-0DE6-4969-8D5F-09C68D0EED8D}" srcOrd="2" destOrd="0" presId="urn:microsoft.com/office/officeart/2005/8/layout/list1"/>
    <dgm:cxn modelId="{198130B3-3AE4-42F5-A1EA-4946538E5988}" type="presParOf" srcId="{E79D272C-82CE-442E-81FD-4022316A5633}" destId="{A574DE12-28AF-40CB-8578-A69CF3D37D0A}" srcOrd="3" destOrd="0" presId="urn:microsoft.com/office/officeart/2005/8/layout/list1"/>
    <dgm:cxn modelId="{12B7EC5E-D669-4162-80C4-F256E0797222}" type="presParOf" srcId="{E79D272C-82CE-442E-81FD-4022316A5633}" destId="{0AF1B9D9-BD17-45C4-891F-AF4987E59D21}" srcOrd="4" destOrd="0" presId="urn:microsoft.com/office/officeart/2005/8/layout/list1"/>
    <dgm:cxn modelId="{F6E8090B-022F-43C3-86D7-5073111FD0EB}" type="presParOf" srcId="{0AF1B9D9-BD17-45C4-891F-AF4987E59D21}" destId="{A6EF1CA4-8B40-4104-BD9D-24AC16EC4E63}" srcOrd="0" destOrd="0" presId="urn:microsoft.com/office/officeart/2005/8/layout/list1"/>
    <dgm:cxn modelId="{0ADE1A80-ED2E-4D78-9FAF-96231F7CB459}" type="presParOf" srcId="{0AF1B9D9-BD17-45C4-891F-AF4987E59D21}" destId="{AA04B447-D4B0-4661-BF36-4CC88A2BEFD1}" srcOrd="1" destOrd="0" presId="urn:microsoft.com/office/officeart/2005/8/layout/list1"/>
    <dgm:cxn modelId="{C959F744-61A1-424C-9BB4-4B30CD48AFFB}" type="presParOf" srcId="{E79D272C-82CE-442E-81FD-4022316A5633}" destId="{39A6DAFE-B688-49FE-BF2B-27A510FB5E14}" srcOrd="5" destOrd="0" presId="urn:microsoft.com/office/officeart/2005/8/layout/list1"/>
    <dgm:cxn modelId="{A0712196-5BD3-4CC4-8066-E637E8579756}" type="presParOf" srcId="{E79D272C-82CE-442E-81FD-4022316A5633}" destId="{AA17992E-6255-43ED-BD83-7CC06C594129}" srcOrd="6" destOrd="0" presId="urn:microsoft.com/office/officeart/2005/8/layout/list1"/>
    <dgm:cxn modelId="{60C7C683-D582-40C8-BDD9-8DBDE87DACDC}" type="presParOf" srcId="{E79D272C-82CE-442E-81FD-4022316A5633}" destId="{5AAE57D5-CBC5-46D9-B471-F427922D0A21}" srcOrd="7" destOrd="0" presId="urn:microsoft.com/office/officeart/2005/8/layout/list1"/>
    <dgm:cxn modelId="{9B3A9467-D4A9-44B7-8D64-D41464E511D5}" type="presParOf" srcId="{E79D272C-82CE-442E-81FD-4022316A5633}" destId="{B01C5F73-1D02-4D07-A35D-63DE3B25ACD8}" srcOrd="8" destOrd="0" presId="urn:microsoft.com/office/officeart/2005/8/layout/list1"/>
    <dgm:cxn modelId="{D38C985E-B656-4F88-92E8-B72103DBE287}" type="presParOf" srcId="{B01C5F73-1D02-4D07-A35D-63DE3B25ACD8}" destId="{D145E67E-59D4-4886-94F0-CF93892447A0}" srcOrd="0" destOrd="0" presId="urn:microsoft.com/office/officeart/2005/8/layout/list1"/>
    <dgm:cxn modelId="{035D5446-AE3C-4CE2-AD9F-23EE74A84220}" type="presParOf" srcId="{B01C5F73-1D02-4D07-A35D-63DE3B25ACD8}" destId="{01B8B555-FCD0-4F53-B8B6-4106A9033621}" srcOrd="1" destOrd="0" presId="urn:microsoft.com/office/officeart/2005/8/layout/list1"/>
    <dgm:cxn modelId="{289D9740-5D0F-4EC2-ACF7-EAC4BA44403C}" type="presParOf" srcId="{E79D272C-82CE-442E-81FD-4022316A5633}" destId="{E628C5A8-F9F9-4A42-B732-530333C13192}" srcOrd="9" destOrd="0" presId="urn:microsoft.com/office/officeart/2005/8/layout/list1"/>
    <dgm:cxn modelId="{6D4F28A1-945E-4B09-A28A-74EAA60DE67E}" type="presParOf" srcId="{E79D272C-82CE-442E-81FD-4022316A5633}" destId="{5EB0E361-FBE8-43E9-B802-200467EE0B6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150C8-ADC0-4ABC-9288-7BF8151AF7A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BED9D15-948A-426C-8861-79461C7B527E}">
      <dgm:prSet phldr="0" custT="1"/>
      <dgm:spPr/>
      <dgm:t>
        <a:bodyPr/>
        <a:lstStyle/>
        <a:p>
          <a:pPr algn="l" rtl="0">
            <a:lnSpc>
              <a:spcPct val="90000"/>
            </a:lnSpc>
          </a:pPr>
          <a:r>
            <a:rPr lang="en-SG" sz="2000" b="1">
              <a:solidFill>
                <a:schemeClr val="bg1"/>
              </a:solidFill>
              <a:latin typeface="Calibri" panose="020F0502020204030204" pitchFamily="34" charset="0"/>
              <a:ea typeface="Calibri" panose="020F0502020204030204" pitchFamily="34" charset="0"/>
              <a:cs typeface="Calibri" panose="020F0502020204030204" pitchFamily="34" charset="0"/>
            </a:rPr>
            <a:t>Valence Aware Dictionary and Sentiment Reasoner (VADER</a:t>
          </a:r>
          <a:r>
            <a:rPr lang="en-SG" sz="2000" b="1">
              <a:solidFill>
                <a:schemeClr val="bg1"/>
              </a:solidFill>
            </a:rPr>
            <a:t>)</a:t>
          </a:r>
          <a:endParaRPr lang="en-US" sz="2000" b="1">
            <a:solidFill>
              <a:schemeClr val="bg1"/>
            </a:solidFill>
          </a:endParaRPr>
        </a:p>
      </dgm:t>
    </dgm:pt>
    <dgm:pt modelId="{D5B50727-F456-4D15-A6C5-8F0C1FB255E5}" type="parTrans" cxnId="{B498BA55-2490-4194-A907-91DE1CE9EC2B}">
      <dgm:prSet/>
      <dgm:spPr/>
      <dgm:t>
        <a:bodyPr/>
        <a:lstStyle/>
        <a:p>
          <a:endParaRPr lang="en-SG"/>
        </a:p>
      </dgm:t>
    </dgm:pt>
    <dgm:pt modelId="{298F1B4A-B484-4597-B3E3-2553B7887E5C}" type="sibTrans" cxnId="{B498BA55-2490-4194-A907-91DE1CE9EC2B}">
      <dgm:prSet/>
      <dgm:spPr/>
      <dgm:t>
        <a:bodyPr/>
        <a:lstStyle/>
        <a:p>
          <a:endParaRPr lang="en-SG"/>
        </a:p>
      </dgm:t>
    </dgm:pt>
    <dgm:pt modelId="{91922724-D946-4322-9DCF-7843F01E5B83}">
      <dgm:prSet phldr="0" custT="1"/>
      <dgm:spPr/>
      <dgm:t>
        <a:bodyPr/>
        <a:lstStyle/>
        <a:p>
          <a:pPr algn="just">
            <a:lnSpc>
              <a:spcPct val="90000"/>
            </a:lnSpc>
          </a:pPr>
          <a:r>
            <a:rPr lang="en-SG" sz="1600">
              <a:latin typeface="Calibri"/>
              <a:cs typeface="Calibri"/>
            </a:rPr>
            <a:t>Lexicon-based language model</a:t>
          </a:r>
          <a:endParaRPr lang="en-US" sz="1600">
            <a:latin typeface="Calibri"/>
            <a:cs typeface="Calibri"/>
          </a:endParaRPr>
        </a:p>
      </dgm:t>
    </dgm:pt>
    <dgm:pt modelId="{B2D73926-408F-4646-AC51-F904EF9AA8DF}" type="parTrans" cxnId="{2F7BB290-3B68-434C-8908-08EDED760D2B}">
      <dgm:prSet/>
      <dgm:spPr/>
      <dgm:t>
        <a:bodyPr/>
        <a:lstStyle/>
        <a:p>
          <a:endParaRPr lang="en-SG"/>
        </a:p>
      </dgm:t>
    </dgm:pt>
    <dgm:pt modelId="{C4473288-0B09-44A3-A1C9-F574A1D9C28F}" type="sibTrans" cxnId="{2F7BB290-3B68-434C-8908-08EDED760D2B}">
      <dgm:prSet/>
      <dgm:spPr/>
      <dgm:t>
        <a:bodyPr/>
        <a:lstStyle/>
        <a:p>
          <a:endParaRPr lang="en-SG"/>
        </a:p>
      </dgm:t>
    </dgm:pt>
    <dgm:pt modelId="{1111C06C-A6A9-433D-BB7B-F3FD39FF5BB8}">
      <dgm:prSet phldr="0" custT="1"/>
      <dgm:spPr/>
      <dgm:t>
        <a:bodyPr/>
        <a:lstStyle/>
        <a:p>
          <a:pPr algn="just">
            <a:lnSpc>
              <a:spcPct val="90000"/>
            </a:lnSpc>
          </a:pPr>
          <a:r>
            <a:rPr lang="en-SG" sz="1600">
              <a:latin typeface="Calibri"/>
              <a:cs typeface="Calibri"/>
            </a:rPr>
            <a:t>Optimized for short texts like tweets. </a:t>
          </a:r>
          <a:endParaRPr lang="en-US" sz="1600">
            <a:latin typeface="Calibri"/>
            <a:cs typeface="Calibri"/>
          </a:endParaRPr>
        </a:p>
      </dgm:t>
    </dgm:pt>
    <dgm:pt modelId="{C41B7E1D-4ABA-4D52-88BC-344D7C555E5F}" type="parTrans" cxnId="{8D12838A-AF2C-410B-93B0-F40139CF6581}">
      <dgm:prSet/>
      <dgm:spPr/>
      <dgm:t>
        <a:bodyPr/>
        <a:lstStyle/>
        <a:p>
          <a:endParaRPr lang="en-SG"/>
        </a:p>
      </dgm:t>
    </dgm:pt>
    <dgm:pt modelId="{8E7CCE36-CC42-4DAA-8B78-EAB535F0309B}" type="sibTrans" cxnId="{8D12838A-AF2C-410B-93B0-F40139CF6581}">
      <dgm:prSet/>
      <dgm:spPr/>
      <dgm:t>
        <a:bodyPr/>
        <a:lstStyle/>
        <a:p>
          <a:endParaRPr lang="en-SG"/>
        </a:p>
      </dgm:t>
    </dgm:pt>
    <dgm:pt modelId="{639C216A-7BD0-4C5D-9AB3-9550BD003031}">
      <dgm:prSet phldr="0" custT="1"/>
      <dgm:spPr/>
      <dgm:t>
        <a:bodyPr/>
        <a:lstStyle/>
        <a:p>
          <a:pPr algn="just">
            <a:lnSpc>
              <a:spcPct val="90000"/>
            </a:lnSpc>
          </a:pPr>
          <a:r>
            <a:rPr lang="en-SG" sz="1600">
              <a:latin typeface="Calibri"/>
              <a:cs typeface="Calibri"/>
            </a:rPr>
            <a:t>Assigns a sentiment score ranging from -1 (most negative) to +1 (most positive), with a compound score classifying tweets as positive, neutral, or negative.</a:t>
          </a:r>
          <a:endParaRPr lang="en-US" sz="1600">
            <a:latin typeface="Calibri"/>
            <a:cs typeface="Calibri"/>
          </a:endParaRPr>
        </a:p>
      </dgm:t>
    </dgm:pt>
    <dgm:pt modelId="{B5AFBECB-BE0D-4AFF-AB64-B8CA7C9D59F6}" type="parTrans" cxnId="{278E1ABF-194F-4D0A-8604-9DD3B0C26AF7}">
      <dgm:prSet/>
      <dgm:spPr/>
      <dgm:t>
        <a:bodyPr/>
        <a:lstStyle/>
        <a:p>
          <a:endParaRPr lang="en-SG"/>
        </a:p>
      </dgm:t>
    </dgm:pt>
    <dgm:pt modelId="{8BD952A7-97CD-40A0-88F3-A4BAFFAE51EB}" type="sibTrans" cxnId="{278E1ABF-194F-4D0A-8604-9DD3B0C26AF7}">
      <dgm:prSet/>
      <dgm:spPr/>
      <dgm:t>
        <a:bodyPr/>
        <a:lstStyle/>
        <a:p>
          <a:endParaRPr lang="en-SG"/>
        </a:p>
      </dgm:t>
    </dgm:pt>
    <dgm:pt modelId="{AA8737AE-33CC-46AD-9EBD-A5A850505B22}">
      <dgm:prSet phldr="0" custT="1"/>
      <dgm:spPr/>
      <dgm:t>
        <a:bodyPr/>
        <a:lstStyle/>
        <a:p>
          <a:pPr algn="l">
            <a:lnSpc>
              <a:spcPct val="90000"/>
            </a:lnSpc>
          </a:pPr>
          <a:r>
            <a:rPr lang="en-SG" sz="2000" b="1">
              <a:latin typeface="Calibri"/>
              <a:cs typeface="Calibri"/>
            </a:rPr>
            <a:t>AFINN</a:t>
          </a:r>
          <a:endParaRPr lang="en-US" sz="2000">
            <a:latin typeface="Calibri"/>
            <a:cs typeface="Calibri"/>
          </a:endParaRPr>
        </a:p>
      </dgm:t>
    </dgm:pt>
    <dgm:pt modelId="{9E4D9DD2-2B4E-45AF-A580-CC250C145756}" type="parTrans" cxnId="{3E9F4E79-A316-4E85-9C1F-70EA5041D38A}">
      <dgm:prSet/>
      <dgm:spPr/>
      <dgm:t>
        <a:bodyPr/>
        <a:lstStyle/>
        <a:p>
          <a:endParaRPr lang="en-SG"/>
        </a:p>
      </dgm:t>
    </dgm:pt>
    <dgm:pt modelId="{583C2425-1281-41A3-A384-81E82969817F}" type="sibTrans" cxnId="{3E9F4E79-A316-4E85-9C1F-70EA5041D38A}">
      <dgm:prSet/>
      <dgm:spPr/>
      <dgm:t>
        <a:bodyPr/>
        <a:lstStyle/>
        <a:p>
          <a:endParaRPr lang="en-SG"/>
        </a:p>
      </dgm:t>
    </dgm:pt>
    <dgm:pt modelId="{37F99D2C-3F85-4AA4-AB5E-F9D53D73AE7F}">
      <dgm:prSet phldr="0" custT="1"/>
      <dgm:spPr/>
      <dgm:t>
        <a:bodyPr/>
        <a:lstStyle/>
        <a:p>
          <a:pPr algn="just">
            <a:lnSpc>
              <a:spcPct val="90000"/>
            </a:lnSpc>
          </a:pPr>
          <a:r>
            <a:rPr lang="en-SG" sz="1600">
              <a:latin typeface="Calibri"/>
              <a:cs typeface="Calibri"/>
            </a:rPr>
            <a:t>Assigns a sentiment score to words ranging from -5 (most negative) to +5 (most positive). </a:t>
          </a:r>
          <a:endParaRPr lang="en-US" sz="1600">
            <a:latin typeface="Calibri"/>
            <a:cs typeface="Calibri"/>
          </a:endParaRPr>
        </a:p>
      </dgm:t>
    </dgm:pt>
    <dgm:pt modelId="{DF804356-368E-4FA6-8B36-E3C45ABA90B8}" type="parTrans" cxnId="{8390B101-5F3A-41EF-9DBD-F8AC9C62D484}">
      <dgm:prSet/>
      <dgm:spPr/>
      <dgm:t>
        <a:bodyPr/>
        <a:lstStyle/>
        <a:p>
          <a:endParaRPr lang="en-SG"/>
        </a:p>
      </dgm:t>
    </dgm:pt>
    <dgm:pt modelId="{550FEFA2-BD4D-400B-B4B9-4D6B8AD6C4BF}" type="sibTrans" cxnId="{8390B101-5F3A-41EF-9DBD-F8AC9C62D484}">
      <dgm:prSet/>
      <dgm:spPr/>
      <dgm:t>
        <a:bodyPr/>
        <a:lstStyle/>
        <a:p>
          <a:endParaRPr lang="en-SG"/>
        </a:p>
      </dgm:t>
    </dgm:pt>
    <dgm:pt modelId="{0F56A02A-C6B5-4000-AA01-5A0F6AF9A46F}">
      <dgm:prSet phldr="0" custT="1"/>
      <dgm:spPr/>
      <dgm:t>
        <a:bodyPr/>
        <a:lstStyle/>
        <a:p>
          <a:pPr algn="just">
            <a:lnSpc>
              <a:spcPct val="90000"/>
            </a:lnSpc>
          </a:pPr>
          <a:r>
            <a:rPr lang="en-SG" sz="1600">
              <a:latin typeface="Calibri"/>
              <a:cs typeface="Calibri"/>
            </a:rPr>
            <a:t>Total sentiment of a tweet is calculated by summing the scores of all the words in the text. </a:t>
          </a:r>
          <a:endParaRPr lang="en-US" sz="1600">
            <a:latin typeface="Calibri"/>
            <a:cs typeface="Calibri"/>
          </a:endParaRPr>
        </a:p>
      </dgm:t>
    </dgm:pt>
    <dgm:pt modelId="{0BB94D1C-083B-44DA-B64F-6F1218DB2236}" type="parTrans" cxnId="{04F6C874-7E8B-4C15-A520-9CCAB5BE056F}">
      <dgm:prSet/>
      <dgm:spPr/>
      <dgm:t>
        <a:bodyPr/>
        <a:lstStyle/>
        <a:p>
          <a:endParaRPr lang="en-SG"/>
        </a:p>
      </dgm:t>
    </dgm:pt>
    <dgm:pt modelId="{B8022AAB-9484-478C-8C61-EC0003D050A7}" type="sibTrans" cxnId="{04F6C874-7E8B-4C15-A520-9CCAB5BE056F}">
      <dgm:prSet/>
      <dgm:spPr/>
      <dgm:t>
        <a:bodyPr/>
        <a:lstStyle/>
        <a:p>
          <a:endParaRPr lang="en-SG"/>
        </a:p>
      </dgm:t>
    </dgm:pt>
    <dgm:pt modelId="{7E1265D6-1B63-475A-836A-3A82F5DF72D4}">
      <dgm:prSet phldr="0" custT="1"/>
      <dgm:spPr/>
      <dgm:t>
        <a:bodyPr/>
        <a:lstStyle/>
        <a:p>
          <a:pPr algn="just" rtl="0">
            <a:lnSpc>
              <a:spcPct val="90000"/>
            </a:lnSpc>
          </a:pPr>
          <a:r>
            <a:rPr lang="en-SG" sz="1600">
              <a:latin typeface="Calibri"/>
              <a:cs typeface="Calibri"/>
            </a:rPr>
            <a:t>Particularly suited for quick sentiment analysis and is straightforward in its application, making it useful for general-purpose text sentiment classification.</a:t>
          </a:r>
          <a:endParaRPr lang="en-US" sz="1600">
            <a:latin typeface="Calibri"/>
            <a:cs typeface="Calibri"/>
          </a:endParaRPr>
        </a:p>
      </dgm:t>
    </dgm:pt>
    <dgm:pt modelId="{BE6E45A4-611A-48D6-9AC3-859D1FEC8989}" type="parTrans" cxnId="{3361276D-E130-4907-A4D4-CCDBC1949625}">
      <dgm:prSet/>
      <dgm:spPr/>
      <dgm:t>
        <a:bodyPr/>
        <a:lstStyle/>
        <a:p>
          <a:endParaRPr lang="en-SG"/>
        </a:p>
      </dgm:t>
    </dgm:pt>
    <dgm:pt modelId="{36E4969C-5A64-4F7B-9298-0BC07C2FEC0E}" type="sibTrans" cxnId="{3361276D-E130-4907-A4D4-CCDBC1949625}">
      <dgm:prSet/>
      <dgm:spPr/>
      <dgm:t>
        <a:bodyPr/>
        <a:lstStyle/>
        <a:p>
          <a:endParaRPr lang="en-SG"/>
        </a:p>
      </dgm:t>
    </dgm:pt>
    <dgm:pt modelId="{67BC17FF-C279-413B-971D-16BFBC3D7CC8}">
      <dgm:prSet phldr="0" custT="1"/>
      <dgm:spPr/>
      <dgm:t>
        <a:bodyPr/>
        <a:lstStyle/>
        <a:p>
          <a:pPr algn="l" rtl="0">
            <a:lnSpc>
              <a:spcPct val="90000"/>
            </a:lnSpc>
          </a:pPr>
          <a:r>
            <a:rPr lang="en-SG" sz="2000" b="1">
              <a:solidFill>
                <a:schemeClr val="bg1"/>
              </a:solidFill>
              <a:latin typeface="Calibri" panose="020F0502020204030204" pitchFamily="34" charset="0"/>
              <a:ea typeface="Calibri" panose="020F0502020204030204" pitchFamily="34" charset="0"/>
              <a:cs typeface="Calibri" panose="020F0502020204030204" pitchFamily="34" charset="0"/>
            </a:rPr>
            <a:t>Bidirectional Encoder Representations from Tranformer (BERTweet</a:t>
          </a:r>
          <a:r>
            <a:rPr lang="en-SG" sz="2000" b="1">
              <a:latin typeface="Calibri"/>
              <a:cs typeface="Calibri"/>
            </a:rPr>
            <a:t>)</a:t>
          </a:r>
          <a:endParaRPr lang="en-US" sz="2000">
            <a:latin typeface="Calibri" panose="020F0502020204030204" pitchFamily="34" charset="0"/>
            <a:cs typeface="Calibri" panose="020F0502020204030204" pitchFamily="34" charset="0"/>
          </a:endParaRPr>
        </a:p>
      </dgm:t>
    </dgm:pt>
    <dgm:pt modelId="{181769C4-5C89-4F92-8D76-19CD0802AFA4}" type="parTrans" cxnId="{DA9EF471-C7BB-48AA-BB68-3D0B237A09E4}">
      <dgm:prSet/>
      <dgm:spPr/>
      <dgm:t>
        <a:bodyPr/>
        <a:lstStyle/>
        <a:p>
          <a:endParaRPr lang="en-SG"/>
        </a:p>
      </dgm:t>
    </dgm:pt>
    <dgm:pt modelId="{F1CEA7AC-3A6B-4B4E-84B1-ECDCC108C1CC}" type="sibTrans" cxnId="{DA9EF471-C7BB-48AA-BB68-3D0B237A09E4}">
      <dgm:prSet/>
      <dgm:spPr/>
      <dgm:t>
        <a:bodyPr/>
        <a:lstStyle/>
        <a:p>
          <a:endParaRPr lang="en-SG"/>
        </a:p>
      </dgm:t>
    </dgm:pt>
    <dgm:pt modelId="{708B695F-BFAB-4FC3-901F-BEC17EE2853F}">
      <dgm:prSet phldr="0" custT="1"/>
      <dgm:spPr/>
      <dgm:t>
        <a:bodyPr/>
        <a:lstStyle/>
        <a:p>
          <a:pPr algn="just">
            <a:lnSpc>
              <a:spcPct val="90000"/>
            </a:lnSpc>
          </a:pPr>
          <a:r>
            <a:rPr lang="en-SG" sz="1600">
              <a:latin typeface="Calibri"/>
              <a:cs typeface="Calibri"/>
            </a:rPr>
            <a:t>Pre-trained transformer model designed for tweets sentiment analysis. </a:t>
          </a:r>
          <a:endParaRPr lang="en-US" sz="1600">
            <a:latin typeface="Calibri"/>
            <a:cs typeface="Calibri"/>
          </a:endParaRPr>
        </a:p>
      </dgm:t>
    </dgm:pt>
    <dgm:pt modelId="{3ACF4E26-72DD-40D6-8089-DF375483AEFD}" type="parTrans" cxnId="{B7095011-9FEA-468F-BEAE-EA9AF1BDB1E0}">
      <dgm:prSet/>
      <dgm:spPr/>
      <dgm:t>
        <a:bodyPr/>
        <a:lstStyle/>
        <a:p>
          <a:endParaRPr lang="en-SG"/>
        </a:p>
      </dgm:t>
    </dgm:pt>
    <dgm:pt modelId="{32AE3493-976D-410A-953E-EFA0D488776C}" type="sibTrans" cxnId="{B7095011-9FEA-468F-BEAE-EA9AF1BDB1E0}">
      <dgm:prSet/>
      <dgm:spPr/>
      <dgm:t>
        <a:bodyPr/>
        <a:lstStyle/>
        <a:p>
          <a:endParaRPr lang="en-SG"/>
        </a:p>
      </dgm:t>
    </dgm:pt>
    <dgm:pt modelId="{9E57DC37-DA07-4272-92C0-EF8046DEDD80}">
      <dgm:prSet phldr="0" custT="1"/>
      <dgm:spPr/>
      <dgm:t>
        <a:bodyPr/>
        <a:lstStyle/>
        <a:p>
          <a:pPr algn="just">
            <a:lnSpc>
              <a:spcPct val="90000"/>
            </a:lnSpc>
          </a:pPr>
          <a:r>
            <a:rPr lang="en-SG" sz="1600">
              <a:latin typeface="Calibri"/>
              <a:cs typeface="Calibri"/>
            </a:rPr>
            <a:t>Unlike lexicon-based methods like VADER or AFINN, it uses deep learning to grasp the context and meaning of words within a tweet. </a:t>
          </a:r>
          <a:endParaRPr lang="en-US" sz="1600">
            <a:latin typeface="Calibri"/>
            <a:cs typeface="Calibri"/>
          </a:endParaRPr>
        </a:p>
      </dgm:t>
    </dgm:pt>
    <dgm:pt modelId="{DE1B0C89-6B13-4BCB-96AB-AB1414F07BAB}" type="parTrans" cxnId="{181EB16E-9CB4-41B9-9321-71608258D2BB}">
      <dgm:prSet/>
      <dgm:spPr/>
      <dgm:t>
        <a:bodyPr/>
        <a:lstStyle/>
        <a:p>
          <a:endParaRPr lang="en-SG"/>
        </a:p>
      </dgm:t>
    </dgm:pt>
    <dgm:pt modelId="{92A4921B-05CA-4CCA-BF2E-414A5343590C}" type="sibTrans" cxnId="{181EB16E-9CB4-41B9-9321-71608258D2BB}">
      <dgm:prSet/>
      <dgm:spPr/>
      <dgm:t>
        <a:bodyPr/>
        <a:lstStyle/>
        <a:p>
          <a:endParaRPr lang="en-SG"/>
        </a:p>
      </dgm:t>
    </dgm:pt>
    <dgm:pt modelId="{BB06BFE9-DB9E-48CA-88A5-864DC08183EE}">
      <dgm:prSet phldr="0" custT="1"/>
      <dgm:spPr/>
      <dgm:t>
        <a:bodyPr/>
        <a:lstStyle/>
        <a:p>
          <a:pPr algn="just">
            <a:lnSpc>
              <a:spcPct val="90000"/>
            </a:lnSpc>
          </a:pPr>
          <a:r>
            <a:rPr lang="en-SG" sz="1600">
              <a:latin typeface="Calibri"/>
              <a:cs typeface="Calibri"/>
            </a:rPr>
            <a:t>This model fine-tunes on a large corpus of Twitter data, making it effective in capturing complex language, including slang, acronyms, and nuanced expressions.</a:t>
          </a:r>
          <a:endParaRPr lang="en-US" sz="1600">
            <a:latin typeface="Calibri"/>
            <a:cs typeface="Calibri"/>
          </a:endParaRPr>
        </a:p>
      </dgm:t>
    </dgm:pt>
    <dgm:pt modelId="{98F1D329-CD94-4945-A9ED-F41E7B54AA59}" type="parTrans" cxnId="{CD79591B-9F37-4F63-AB34-05DA190ED36E}">
      <dgm:prSet/>
      <dgm:spPr/>
      <dgm:t>
        <a:bodyPr/>
        <a:lstStyle/>
        <a:p>
          <a:endParaRPr lang="en-SG"/>
        </a:p>
      </dgm:t>
    </dgm:pt>
    <dgm:pt modelId="{F05DCA69-5B36-4D9B-866D-964F3F10D9A6}" type="sibTrans" cxnId="{CD79591B-9F37-4F63-AB34-05DA190ED36E}">
      <dgm:prSet/>
      <dgm:spPr/>
      <dgm:t>
        <a:bodyPr/>
        <a:lstStyle/>
        <a:p>
          <a:endParaRPr lang="en-SG"/>
        </a:p>
      </dgm:t>
    </dgm:pt>
    <dgm:pt modelId="{A3D57E65-0592-47C7-8455-F12E7610467A}" type="pres">
      <dgm:prSet presAssocID="{D45150C8-ADC0-4ABC-9288-7BF8151AF7A0}" presName="linear" presStyleCnt="0">
        <dgm:presLayoutVars>
          <dgm:dir/>
          <dgm:animLvl val="lvl"/>
          <dgm:resizeHandles val="exact"/>
        </dgm:presLayoutVars>
      </dgm:prSet>
      <dgm:spPr/>
    </dgm:pt>
    <dgm:pt modelId="{2E39B8D2-3A49-4E26-A20A-4EA3E30BC39E}" type="pres">
      <dgm:prSet presAssocID="{2BED9D15-948A-426C-8861-79461C7B527E}" presName="parentLin" presStyleCnt="0"/>
      <dgm:spPr/>
    </dgm:pt>
    <dgm:pt modelId="{675A5E88-B628-415C-8A55-8D4764E95486}" type="pres">
      <dgm:prSet presAssocID="{2BED9D15-948A-426C-8861-79461C7B527E}" presName="parentLeftMargin" presStyleLbl="node1" presStyleIdx="0" presStyleCnt="3"/>
      <dgm:spPr/>
    </dgm:pt>
    <dgm:pt modelId="{B7D69B00-6979-46C9-A048-1027CCB455A9}" type="pres">
      <dgm:prSet presAssocID="{2BED9D15-948A-426C-8861-79461C7B527E}" presName="parentText" presStyleLbl="node1" presStyleIdx="0" presStyleCnt="3" custScaleX="129115">
        <dgm:presLayoutVars>
          <dgm:chMax val="0"/>
          <dgm:bulletEnabled val="1"/>
        </dgm:presLayoutVars>
      </dgm:prSet>
      <dgm:spPr/>
    </dgm:pt>
    <dgm:pt modelId="{9E8A505D-28C4-46C4-A4FE-4B9DBEBA244D}" type="pres">
      <dgm:prSet presAssocID="{2BED9D15-948A-426C-8861-79461C7B527E}" presName="negativeSpace" presStyleCnt="0"/>
      <dgm:spPr/>
    </dgm:pt>
    <dgm:pt modelId="{8C3239F5-5075-4224-B7D7-4384F20D6464}" type="pres">
      <dgm:prSet presAssocID="{2BED9D15-948A-426C-8861-79461C7B527E}" presName="childText" presStyleLbl="conFgAcc1" presStyleIdx="0" presStyleCnt="3">
        <dgm:presLayoutVars>
          <dgm:bulletEnabled val="1"/>
        </dgm:presLayoutVars>
      </dgm:prSet>
      <dgm:spPr/>
    </dgm:pt>
    <dgm:pt modelId="{E5098961-DE28-43F1-8867-4473D0A86A9D}" type="pres">
      <dgm:prSet presAssocID="{298F1B4A-B484-4597-B3E3-2553B7887E5C}" presName="spaceBetweenRectangles" presStyleCnt="0"/>
      <dgm:spPr/>
    </dgm:pt>
    <dgm:pt modelId="{C4B9B020-709B-47BA-A28B-5C1C7157600F}" type="pres">
      <dgm:prSet presAssocID="{AA8737AE-33CC-46AD-9EBD-A5A850505B22}" presName="parentLin" presStyleCnt="0"/>
      <dgm:spPr/>
    </dgm:pt>
    <dgm:pt modelId="{630D6036-1574-42A8-BEB1-4736E67C1601}" type="pres">
      <dgm:prSet presAssocID="{AA8737AE-33CC-46AD-9EBD-A5A850505B22}" presName="parentLeftMargin" presStyleLbl="node1" presStyleIdx="0" presStyleCnt="3"/>
      <dgm:spPr/>
    </dgm:pt>
    <dgm:pt modelId="{77797543-5BA7-4240-ADAA-EBCA0C097D93}" type="pres">
      <dgm:prSet presAssocID="{AA8737AE-33CC-46AD-9EBD-A5A850505B22}" presName="parentText" presStyleLbl="node1" presStyleIdx="1" presStyleCnt="3" custScaleX="128968">
        <dgm:presLayoutVars>
          <dgm:chMax val="0"/>
          <dgm:bulletEnabled val="1"/>
        </dgm:presLayoutVars>
      </dgm:prSet>
      <dgm:spPr/>
    </dgm:pt>
    <dgm:pt modelId="{BC989BC1-75FE-4612-88C5-4E511E8465DE}" type="pres">
      <dgm:prSet presAssocID="{AA8737AE-33CC-46AD-9EBD-A5A850505B22}" presName="negativeSpace" presStyleCnt="0"/>
      <dgm:spPr/>
    </dgm:pt>
    <dgm:pt modelId="{AD867ACA-2E35-4930-9C7D-EC77B7475A0B}" type="pres">
      <dgm:prSet presAssocID="{AA8737AE-33CC-46AD-9EBD-A5A850505B22}" presName="childText" presStyleLbl="conFgAcc1" presStyleIdx="1" presStyleCnt="3">
        <dgm:presLayoutVars>
          <dgm:bulletEnabled val="1"/>
        </dgm:presLayoutVars>
      </dgm:prSet>
      <dgm:spPr/>
    </dgm:pt>
    <dgm:pt modelId="{69B6D202-D445-4A00-9024-362870EDE0DD}" type="pres">
      <dgm:prSet presAssocID="{583C2425-1281-41A3-A384-81E82969817F}" presName="spaceBetweenRectangles" presStyleCnt="0"/>
      <dgm:spPr/>
    </dgm:pt>
    <dgm:pt modelId="{F0F1D0B1-5278-463F-86EE-0B950420AB10}" type="pres">
      <dgm:prSet presAssocID="{67BC17FF-C279-413B-971D-16BFBC3D7CC8}" presName="parentLin" presStyleCnt="0"/>
      <dgm:spPr/>
    </dgm:pt>
    <dgm:pt modelId="{C4985FE5-1541-473F-BBEA-B7EEDB9E239C}" type="pres">
      <dgm:prSet presAssocID="{67BC17FF-C279-413B-971D-16BFBC3D7CC8}" presName="parentLeftMargin" presStyleLbl="node1" presStyleIdx="1" presStyleCnt="3"/>
      <dgm:spPr/>
    </dgm:pt>
    <dgm:pt modelId="{FE1CAB4E-2B47-4119-904D-9A4EA8595A7F}" type="pres">
      <dgm:prSet presAssocID="{67BC17FF-C279-413B-971D-16BFBC3D7CC8}" presName="parentText" presStyleLbl="node1" presStyleIdx="2" presStyleCnt="3" custScaleX="128258">
        <dgm:presLayoutVars>
          <dgm:chMax val="0"/>
          <dgm:bulletEnabled val="1"/>
        </dgm:presLayoutVars>
      </dgm:prSet>
      <dgm:spPr/>
    </dgm:pt>
    <dgm:pt modelId="{8BA54B9D-A9BE-4334-9E05-1679FC27B9F4}" type="pres">
      <dgm:prSet presAssocID="{67BC17FF-C279-413B-971D-16BFBC3D7CC8}" presName="negativeSpace" presStyleCnt="0"/>
      <dgm:spPr/>
    </dgm:pt>
    <dgm:pt modelId="{72B129AE-1108-4BD6-9E7E-7C1A16B04C2C}" type="pres">
      <dgm:prSet presAssocID="{67BC17FF-C279-413B-971D-16BFBC3D7CC8}" presName="childText" presStyleLbl="conFgAcc1" presStyleIdx="2" presStyleCnt="3">
        <dgm:presLayoutVars>
          <dgm:bulletEnabled val="1"/>
        </dgm:presLayoutVars>
      </dgm:prSet>
      <dgm:spPr/>
    </dgm:pt>
  </dgm:ptLst>
  <dgm:cxnLst>
    <dgm:cxn modelId="{8390B101-5F3A-41EF-9DBD-F8AC9C62D484}" srcId="{AA8737AE-33CC-46AD-9EBD-A5A850505B22}" destId="{37F99D2C-3F85-4AA4-AB5E-F9D53D73AE7F}" srcOrd="0" destOrd="0" parTransId="{DF804356-368E-4FA6-8B36-E3C45ABA90B8}" sibTransId="{550FEFA2-BD4D-400B-B4B9-4D6B8AD6C4BF}"/>
    <dgm:cxn modelId="{EB361A04-1630-467C-8DFE-9408B115D786}" type="presOf" srcId="{2BED9D15-948A-426C-8861-79461C7B527E}" destId="{675A5E88-B628-415C-8A55-8D4764E95486}" srcOrd="0" destOrd="0" presId="urn:microsoft.com/office/officeart/2005/8/layout/list1"/>
    <dgm:cxn modelId="{83254405-3C0A-4517-ABE9-B261EF4B9EE7}" type="presOf" srcId="{37F99D2C-3F85-4AA4-AB5E-F9D53D73AE7F}" destId="{AD867ACA-2E35-4930-9C7D-EC77B7475A0B}" srcOrd="0" destOrd="0" presId="urn:microsoft.com/office/officeart/2005/8/layout/list1"/>
    <dgm:cxn modelId="{0DD27110-DD09-44C4-AFAC-AA0C19EFB1C1}" type="presOf" srcId="{D45150C8-ADC0-4ABC-9288-7BF8151AF7A0}" destId="{A3D57E65-0592-47C7-8455-F12E7610467A}" srcOrd="0" destOrd="0" presId="urn:microsoft.com/office/officeart/2005/8/layout/list1"/>
    <dgm:cxn modelId="{B7095011-9FEA-468F-BEAE-EA9AF1BDB1E0}" srcId="{67BC17FF-C279-413B-971D-16BFBC3D7CC8}" destId="{708B695F-BFAB-4FC3-901F-BEC17EE2853F}" srcOrd="0" destOrd="0" parTransId="{3ACF4E26-72DD-40D6-8089-DF375483AEFD}" sibTransId="{32AE3493-976D-410A-953E-EFA0D488776C}"/>
    <dgm:cxn modelId="{BDB07E16-09F6-4FF6-B2EC-AFC287FC157B}" type="presOf" srcId="{1111C06C-A6A9-433D-BB7B-F3FD39FF5BB8}" destId="{8C3239F5-5075-4224-B7D7-4384F20D6464}" srcOrd="0" destOrd="1" presId="urn:microsoft.com/office/officeart/2005/8/layout/list1"/>
    <dgm:cxn modelId="{31CC5518-5729-462F-8C36-B81C9CE39460}" type="presOf" srcId="{BB06BFE9-DB9E-48CA-88A5-864DC08183EE}" destId="{72B129AE-1108-4BD6-9E7E-7C1A16B04C2C}" srcOrd="0" destOrd="2" presId="urn:microsoft.com/office/officeart/2005/8/layout/list1"/>
    <dgm:cxn modelId="{CD79591B-9F37-4F63-AB34-05DA190ED36E}" srcId="{67BC17FF-C279-413B-971D-16BFBC3D7CC8}" destId="{BB06BFE9-DB9E-48CA-88A5-864DC08183EE}" srcOrd="2" destOrd="0" parTransId="{98F1D329-CD94-4945-A9ED-F41E7B54AA59}" sibTransId="{F05DCA69-5B36-4D9B-866D-964F3F10D9A6}"/>
    <dgm:cxn modelId="{F3D04A1E-3FA2-4320-94A8-2EABA74FC0A3}" type="presOf" srcId="{91922724-D946-4322-9DCF-7843F01E5B83}" destId="{8C3239F5-5075-4224-B7D7-4384F20D6464}" srcOrd="0" destOrd="0" presId="urn:microsoft.com/office/officeart/2005/8/layout/list1"/>
    <dgm:cxn modelId="{CF29D525-3D2E-4DC7-8F27-7DD574CD48B6}" type="presOf" srcId="{67BC17FF-C279-413B-971D-16BFBC3D7CC8}" destId="{C4985FE5-1541-473F-BBEA-B7EEDB9E239C}" srcOrd="0" destOrd="0" presId="urn:microsoft.com/office/officeart/2005/8/layout/list1"/>
    <dgm:cxn modelId="{B0DC132E-C65C-4194-A538-BC0660FF92AD}" type="presOf" srcId="{708B695F-BFAB-4FC3-901F-BEC17EE2853F}" destId="{72B129AE-1108-4BD6-9E7E-7C1A16B04C2C}" srcOrd="0" destOrd="0" presId="urn:microsoft.com/office/officeart/2005/8/layout/list1"/>
    <dgm:cxn modelId="{3361276D-E130-4907-A4D4-CCDBC1949625}" srcId="{AA8737AE-33CC-46AD-9EBD-A5A850505B22}" destId="{7E1265D6-1B63-475A-836A-3A82F5DF72D4}" srcOrd="2" destOrd="0" parTransId="{BE6E45A4-611A-48D6-9AC3-859D1FEC8989}" sibTransId="{36E4969C-5A64-4F7B-9298-0BC07C2FEC0E}"/>
    <dgm:cxn modelId="{181EB16E-9CB4-41B9-9321-71608258D2BB}" srcId="{67BC17FF-C279-413B-971D-16BFBC3D7CC8}" destId="{9E57DC37-DA07-4272-92C0-EF8046DEDD80}" srcOrd="1" destOrd="0" parTransId="{DE1B0C89-6B13-4BCB-96AB-AB1414F07BAB}" sibTransId="{92A4921B-05CA-4CCA-BF2E-414A5343590C}"/>
    <dgm:cxn modelId="{FD6E9970-A22C-49D2-806B-07C11C974CD4}" type="presOf" srcId="{2BED9D15-948A-426C-8861-79461C7B527E}" destId="{B7D69B00-6979-46C9-A048-1027CCB455A9}" srcOrd="1" destOrd="0" presId="urn:microsoft.com/office/officeart/2005/8/layout/list1"/>
    <dgm:cxn modelId="{DA9EF471-C7BB-48AA-BB68-3D0B237A09E4}" srcId="{D45150C8-ADC0-4ABC-9288-7BF8151AF7A0}" destId="{67BC17FF-C279-413B-971D-16BFBC3D7CC8}" srcOrd="2" destOrd="0" parTransId="{181769C4-5C89-4F92-8D76-19CD0802AFA4}" sibTransId="{F1CEA7AC-3A6B-4B4E-84B1-ECDCC108C1CC}"/>
    <dgm:cxn modelId="{04F6C874-7E8B-4C15-A520-9CCAB5BE056F}" srcId="{AA8737AE-33CC-46AD-9EBD-A5A850505B22}" destId="{0F56A02A-C6B5-4000-AA01-5A0F6AF9A46F}" srcOrd="1" destOrd="0" parTransId="{0BB94D1C-083B-44DA-B64F-6F1218DB2236}" sibTransId="{B8022AAB-9484-478C-8C61-EC0003D050A7}"/>
    <dgm:cxn modelId="{B498BA55-2490-4194-A907-91DE1CE9EC2B}" srcId="{D45150C8-ADC0-4ABC-9288-7BF8151AF7A0}" destId="{2BED9D15-948A-426C-8861-79461C7B527E}" srcOrd="0" destOrd="0" parTransId="{D5B50727-F456-4D15-A6C5-8F0C1FB255E5}" sibTransId="{298F1B4A-B484-4597-B3E3-2553B7887E5C}"/>
    <dgm:cxn modelId="{3E9F4E79-A316-4E85-9C1F-70EA5041D38A}" srcId="{D45150C8-ADC0-4ABC-9288-7BF8151AF7A0}" destId="{AA8737AE-33CC-46AD-9EBD-A5A850505B22}" srcOrd="1" destOrd="0" parTransId="{9E4D9DD2-2B4E-45AF-A580-CC250C145756}" sibTransId="{583C2425-1281-41A3-A384-81E82969817F}"/>
    <dgm:cxn modelId="{F519107F-E58F-48EA-A923-AAE5B2D58B4F}" type="presOf" srcId="{639C216A-7BD0-4C5D-9AB3-9550BD003031}" destId="{8C3239F5-5075-4224-B7D7-4384F20D6464}" srcOrd="0" destOrd="2" presId="urn:microsoft.com/office/officeart/2005/8/layout/list1"/>
    <dgm:cxn modelId="{8D12838A-AF2C-410B-93B0-F40139CF6581}" srcId="{2BED9D15-948A-426C-8861-79461C7B527E}" destId="{1111C06C-A6A9-433D-BB7B-F3FD39FF5BB8}" srcOrd="1" destOrd="0" parTransId="{C41B7E1D-4ABA-4D52-88BC-344D7C555E5F}" sibTransId="{8E7CCE36-CC42-4DAA-8B78-EAB535F0309B}"/>
    <dgm:cxn modelId="{2F7BB290-3B68-434C-8908-08EDED760D2B}" srcId="{2BED9D15-948A-426C-8861-79461C7B527E}" destId="{91922724-D946-4322-9DCF-7843F01E5B83}" srcOrd="0" destOrd="0" parTransId="{B2D73926-408F-4646-AC51-F904EF9AA8DF}" sibTransId="{C4473288-0B09-44A3-A1C9-F574A1D9C28F}"/>
    <dgm:cxn modelId="{386772A0-4DC3-43CE-9444-64D0D6D3D2B1}" type="presOf" srcId="{7E1265D6-1B63-475A-836A-3A82F5DF72D4}" destId="{AD867ACA-2E35-4930-9C7D-EC77B7475A0B}" srcOrd="0" destOrd="2" presId="urn:microsoft.com/office/officeart/2005/8/layout/list1"/>
    <dgm:cxn modelId="{99F180A9-F966-451B-9E83-45BAC9617E71}" type="presOf" srcId="{9E57DC37-DA07-4272-92C0-EF8046DEDD80}" destId="{72B129AE-1108-4BD6-9E7E-7C1A16B04C2C}" srcOrd="0" destOrd="1" presId="urn:microsoft.com/office/officeart/2005/8/layout/list1"/>
    <dgm:cxn modelId="{278E1ABF-194F-4D0A-8604-9DD3B0C26AF7}" srcId="{2BED9D15-948A-426C-8861-79461C7B527E}" destId="{639C216A-7BD0-4C5D-9AB3-9550BD003031}" srcOrd="2" destOrd="0" parTransId="{B5AFBECB-BE0D-4AFF-AB64-B8CA7C9D59F6}" sibTransId="{8BD952A7-97CD-40A0-88F3-A4BAFFAE51EB}"/>
    <dgm:cxn modelId="{B373C1C1-0194-47C8-94C1-A41758C46427}" type="presOf" srcId="{0F56A02A-C6B5-4000-AA01-5A0F6AF9A46F}" destId="{AD867ACA-2E35-4930-9C7D-EC77B7475A0B}" srcOrd="0" destOrd="1" presId="urn:microsoft.com/office/officeart/2005/8/layout/list1"/>
    <dgm:cxn modelId="{D0DECAC3-F31B-461C-BC1C-678B71578985}" type="presOf" srcId="{AA8737AE-33CC-46AD-9EBD-A5A850505B22}" destId="{630D6036-1574-42A8-BEB1-4736E67C1601}" srcOrd="0" destOrd="0" presId="urn:microsoft.com/office/officeart/2005/8/layout/list1"/>
    <dgm:cxn modelId="{B52D35D5-6805-4EDC-9303-68DD1B6414A6}" type="presOf" srcId="{67BC17FF-C279-413B-971D-16BFBC3D7CC8}" destId="{FE1CAB4E-2B47-4119-904D-9A4EA8595A7F}" srcOrd="1" destOrd="0" presId="urn:microsoft.com/office/officeart/2005/8/layout/list1"/>
    <dgm:cxn modelId="{B70AE7F8-D916-4E41-B6A2-F9D4322A2FFD}" type="presOf" srcId="{AA8737AE-33CC-46AD-9EBD-A5A850505B22}" destId="{77797543-5BA7-4240-ADAA-EBCA0C097D93}" srcOrd="1" destOrd="0" presId="urn:microsoft.com/office/officeart/2005/8/layout/list1"/>
    <dgm:cxn modelId="{77C3C724-3CFD-4C17-A88E-492A62E69083}" type="presParOf" srcId="{A3D57E65-0592-47C7-8455-F12E7610467A}" destId="{2E39B8D2-3A49-4E26-A20A-4EA3E30BC39E}" srcOrd="0" destOrd="0" presId="urn:microsoft.com/office/officeart/2005/8/layout/list1"/>
    <dgm:cxn modelId="{207E5E21-BD2F-4B56-909B-51AB800C9DDE}" type="presParOf" srcId="{2E39B8D2-3A49-4E26-A20A-4EA3E30BC39E}" destId="{675A5E88-B628-415C-8A55-8D4764E95486}" srcOrd="0" destOrd="0" presId="urn:microsoft.com/office/officeart/2005/8/layout/list1"/>
    <dgm:cxn modelId="{13B35FBF-9EAD-494F-B71B-74AF48FFBEAC}" type="presParOf" srcId="{2E39B8D2-3A49-4E26-A20A-4EA3E30BC39E}" destId="{B7D69B00-6979-46C9-A048-1027CCB455A9}" srcOrd="1" destOrd="0" presId="urn:microsoft.com/office/officeart/2005/8/layout/list1"/>
    <dgm:cxn modelId="{0EA52746-B216-4290-816D-A7D9AFC713CB}" type="presParOf" srcId="{A3D57E65-0592-47C7-8455-F12E7610467A}" destId="{9E8A505D-28C4-46C4-A4FE-4B9DBEBA244D}" srcOrd="1" destOrd="0" presId="urn:microsoft.com/office/officeart/2005/8/layout/list1"/>
    <dgm:cxn modelId="{9FB9C515-7D9E-4866-99CF-4D5282CBBD38}" type="presParOf" srcId="{A3D57E65-0592-47C7-8455-F12E7610467A}" destId="{8C3239F5-5075-4224-B7D7-4384F20D6464}" srcOrd="2" destOrd="0" presId="urn:microsoft.com/office/officeart/2005/8/layout/list1"/>
    <dgm:cxn modelId="{2385F18A-7337-46EA-B462-86503ED4362F}" type="presParOf" srcId="{A3D57E65-0592-47C7-8455-F12E7610467A}" destId="{E5098961-DE28-43F1-8867-4473D0A86A9D}" srcOrd="3" destOrd="0" presId="urn:microsoft.com/office/officeart/2005/8/layout/list1"/>
    <dgm:cxn modelId="{B7127253-98D0-459F-9369-1413714D3F6C}" type="presParOf" srcId="{A3D57E65-0592-47C7-8455-F12E7610467A}" destId="{C4B9B020-709B-47BA-A28B-5C1C7157600F}" srcOrd="4" destOrd="0" presId="urn:microsoft.com/office/officeart/2005/8/layout/list1"/>
    <dgm:cxn modelId="{3CDA4FDF-4C89-4190-97AD-1C94B1E72419}" type="presParOf" srcId="{C4B9B020-709B-47BA-A28B-5C1C7157600F}" destId="{630D6036-1574-42A8-BEB1-4736E67C1601}" srcOrd="0" destOrd="0" presId="urn:microsoft.com/office/officeart/2005/8/layout/list1"/>
    <dgm:cxn modelId="{D21E9A75-B7A7-4BF9-A138-8C45147557CD}" type="presParOf" srcId="{C4B9B020-709B-47BA-A28B-5C1C7157600F}" destId="{77797543-5BA7-4240-ADAA-EBCA0C097D93}" srcOrd="1" destOrd="0" presId="urn:microsoft.com/office/officeart/2005/8/layout/list1"/>
    <dgm:cxn modelId="{7986A7C1-F89C-44B7-9911-75BC638CDA11}" type="presParOf" srcId="{A3D57E65-0592-47C7-8455-F12E7610467A}" destId="{BC989BC1-75FE-4612-88C5-4E511E8465DE}" srcOrd="5" destOrd="0" presId="urn:microsoft.com/office/officeart/2005/8/layout/list1"/>
    <dgm:cxn modelId="{7E0418B8-52D4-4558-8C26-E5B1C02D5EED}" type="presParOf" srcId="{A3D57E65-0592-47C7-8455-F12E7610467A}" destId="{AD867ACA-2E35-4930-9C7D-EC77B7475A0B}" srcOrd="6" destOrd="0" presId="urn:microsoft.com/office/officeart/2005/8/layout/list1"/>
    <dgm:cxn modelId="{18D703BE-1666-4C24-9C5E-023C456329E6}" type="presParOf" srcId="{A3D57E65-0592-47C7-8455-F12E7610467A}" destId="{69B6D202-D445-4A00-9024-362870EDE0DD}" srcOrd="7" destOrd="0" presId="urn:microsoft.com/office/officeart/2005/8/layout/list1"/>
    <dgm:cxn modelId="{DBFC9494-8DCD-4A5D-8D66-018EE1F47D55}" type="presParOf" srcId="{A3D57E65-0592-47C7-8455-F12E7610467A}" destId="{F0F1D0B1-5278-463F-86EE-0B950420AB10}" srcOrd="8" destOrd="0" presId="urn:microsoft.com/office/officeart/2005/8/layout/list1"/>
    <dgm:cxn modelId="{ACF7E010-5458-4E1A-984F-CC49EFC1FF2D}" type="presParOf" srcId="{F0F1D0B1-5278-463F-86EE-0B950420AB10}" destId="{C4985FE5-1541-473F-BBEA-B7EEDB9E239C}" srcOrd="0" destOrd="0" presId="urn:microsoft.com/office/officeart/2005/8/layout/list1"/>
    <dgm:cxn modelId="{F12E8EEE-A3AD-4DBC-93D1-D50766D968EE}" type="presParOf" srcId="{F0F1D0B1-5278-463F-86EE-0B950420AB10}" destId="{FE1CAB4E-2B47-4119-904D-9A4EA8595A7F}" srcOrd="1" destOrd="0" presId="urn:microsoft.com/office/officeart/2005/8/layout/list1"/>
    <dgm:cxn modelId="{35687A36-7088-46B9-B4F0-2D7D182BEA32}" type="presParOf" srcId="{A3D57E65-0592-47C7-8455-F12E7610467A}" destId="{8BA54B9D-A9BE-4334-9E05-1679FC27B9F4}" srcOrd="9" destOrd="0" presId="urn:microsoft.com/office/officeart/2005/8/layout/list1"/>
    <dgm:cxn modelId="{4DA6FC3E-7ABC-4E43-9145-4734D9EA672B}" type="presParOf" srcId="{A3D57E65-0592-47C7-8455-F12E7610467A}" destId="{72B129AE-1108-4BD6-9E7E-7C1A16B04C2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custT="1"/>
      <dgm:spPr/>
      <dgm:t>
        <a:bodyPr/>
        <a:lstStyle/>
        <a:p>
          <a:pPr algn="l" rtl="0"/>
          <a:r>
            <a:rPr lang="en-US" sz="2800">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EACBBD5B-80BD-4C0E-A3B5-40C3BEE8F047}">
      <dgm:prSet phldr="0" custT="1"/>
      <dgm:spPr/>
      <dgm:t>
        <a:bodyPr/>
        <a:lstStyle/>
        <a:p>
          <a:pPr algn="l"/>
          <a:r>
            <a:rPr lang="en-US" sz="1400" b="1">
              <a:latin typeface="Calibri" panose="020F0502020204030204" pitchFamily="34" charset="0"/>
              <a:cs typeface="Calibri" panose="020F0502020204030204" pitchFamily="34" charset="0"/>
            </a:rPr>
            <a:t>LDA Topic Modelling</a:t>
          </a:r>
          <a:endParaRPr lang="en-US" sz="1400">
            <a:latin typeface="Calibri" panose="020F0502020204030204" pitchFamily="34" charset="0"/>
            <a:cs typeface="Calibri" panose="020F0502020204030204" pitchFamily="34" charset="0"/>
          </a:endParaRPr>
        </a:p>
      </dgm:t>
    </dgm:pt>
    <dgm:pt modelId="{224DA336-3F3F-4B8B-939A-9DA63E38DADF}" type="parTrans" cxnId="{95201F4B-1448-4D7B-BAB9-51638ADE5772}">
      <dgm:prSet/>
      <dgm:spPr/>
      <dgm:t>
        <a:bodyPr/>
        <a:lstStyle/>
        <a:p>
          <a:endParaRPr lang="en-SG">
            <a:latin typeface="Calibri" panose="020F0502020204030204" pitchFamily="34" charset="0"/>
            <a:cs typeface="Calibri" panose="020F0502020204030204" pitchFamily="34" charset="0"/>
          </a:endParaRPr>
        </a:p>
      </dgm:t>
    </dgm:pt>
    <dgm:pt modelId="{4763A791-7E48-44DB-8330-E73421DD6138}" type="sibTrans" cxnId="{95201F4B-1448-4D7B-BAB9-51638ADE5772}">
      <dgm:prSet/>
      <dgm:spPr/>
      <dgm:t>
        <a:bodyPr/>
        <a:lstStyle/>
        <a:p>
          <a:endParaRPr lang="en-SG">
            <a:latin typeface="Calibri" panose="020F0502020204030204" pitchFamily="34" charset="0"/>
            <a:cs typeface="Calibri" panose="020F0502020204030204" pitchFamily="34" charset="0"/>
          </a:endParaRPr>
        </a:p>
      </dgm:t>
    </dgm:pt>
    <dgm:pt modelId="{CA9D9439-F8D4-438C-B95F-16583014876C}">
      <dgm:prSet phldr="0" custT="1"/>
      <dgm:spPr/>
      <dgm:t>
        <a:bodyPr/>
        <a:lstStyle/>
        <a:p>
          <a:pPr algn="l" rtl="0"/>
          <a:r>
            <a:rPr lang="en-US" sz="1400">
              <a:latin typeface="Calibri" panose="020F0502020204030204" pitchFamily="34" charset="0"/>
              <a:cs typeface="Calibri" panose="020F0502020204030204" pitchFamily="34" charset="0"/>
            </a:rPr>
            <a:t>Assisted the team in implementing the LDA model pipeline, including determining the optimal number of topics and topic labels and performing model evaluations.</a:t>
          </a:r>
        </a:p>
      </dgm:t>
    </dgm:pt>
    <dgm:pt modelId="{5D4B9382-9825-4E30-A3BA-C7DE1457954A}" type="par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DEC1A511-EF5F-4662-961A-92A22F8FE7DB}" type="sib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ADB427B3-0BE3-4459-89CF-465EFAE27E85}">
      <dgm:prSet phldr="0" custT="1"/>
      <dgm:spPr/>
      <dgm:t>
        <a:bodyPr/>
        <a:lstStyle/>
        <a:p>
          <a:pPr algn="l"/>
          <a:r>
            <a:rPr lang="en-US" sz="1400" b="1">
              <a:latin typeface="Calibri" panose="020F0502020204030204" pitchFamily="34" charset="0"/>
              <a:cs typeface="Calibri" panose="020F0502020204030204" pitchFamily="34" charset="0"/>
            </a:rPr>
            <a:t>Report &amp; Presentation</a:t>
          </a:r>
          <a:endParaRPr lang="en-US" sz="1400">
            <a:latin typeface="Calibri" panose="020F0502020204030204" pitchFamily="34" charset="0"/>
            <a:cs typeface="Calibri" panose="020F0502020204030204" pitchFamily="34" charset="0"/>
          </a:endParaRPr>
        </a:p>
      </dgm:t>
    </dgm:pt>
    <dgm:pt modelId="{7E1AFACA-D5C2-4986-A48D-AE54CB9FF7A3}" type="par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5C389F97-9007-4096-B525-B08679E743FE}" type="sib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150F4A5E-F61C-4061-82F5-21F2EE6D1B6B}">
      <dgm:prSet phldr="0" custT="1"/>
      <dgm:spPr/>
      <dgm:t>
        <a:bodyPr/>
        <a:lstStyle/>
        <a:p>
          <a:pPr algn="l" rtl="0"/>
          <a:r>
            <a:rPr lang="en-US" sz="1400">
              <a:latin typeface="Calibri" panose="020F0502020204030204" pitchFamily="34" charset="0"/>
              <a:cs typeface="Calibri" panose="020F0502020204030204" pitchFamily="34" charset="0"/>
            </a:rPr>
            <a:t>Contributed to sections on LDA topic modeling and conclusions in the project proposal and report.</a:t>
          </a:r>
        </a:p>
      </dgm:t>
    </dgm:pt>
    <dgm:pt modelId="{313C5EAB-EDD3-4F8B-B951-EECA01C0E92A}" type="par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6538A54A-2BB3-455C-82F6-2CFBA8697155}" type="sib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4DE74432-90CB-413D-9AAB-96C3701C6A4F}">
      <dgm:prSet phldr="0" custT="1"/>
      <dgm:spPr/>
      <dgm:t>
        <a:bodyPr/>
        <a:lstStyle/>
        <a:p>
          <a:pPr algn="l" rtl="0"/>
          <a:r>
            <a:rPr lang="en-US" sz="1400">
              <a:latin typeface="Calibri" panose="020F0502020204030204" pitchFamily="34" charset="0"/>
              <a:cs typeface="Calibri" panose="020F0502020204030204" pitchFamily="34" charset="0"/>
            </a:rPr>
            <a:t>Created and refined presentation slides to clearly convey findings and conclusions.</a:t>
          </a:r>
        </a:p>
      </dgm:t>
    </dgm:pt>
    <dgm:pt modelId="{611BC84D-A46E-4A5C-8AB9-CA0D2EC5E4FC}" type="parTrans" cxnId="{940E3891-9323-4AA9-8498-61AC05E249D7}">
      <dgm:prSet/>
      <dgm:spPr/>
      <dgm:t>
        <a:bodyPr/>
        <a:lstStyle/>
        <a:p>
          <a:endParaRPr lang="en-SG">
            <a:latin typeface="Calibri" panose="020F0502020204030204" pitchFamily="34" charset="0"/>
            <a:cs typeface="Calibri" panose="020F0502020204030204" pitchFamily="34" charset="0"/>
          </a:endParaRPr>
        </a:p>
      </dgm:t>
    </dgm:pt>
    <dgm:pt modelId="{C2BD0C73-D001-4C7E-B8EB-FF1F65ACDF0F}" type="sibTrans" cxnId="{940E3891-9323-4AA9-8498-61AC05E249D7}">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custT="1"/>
      <dgm:spPr/>
      <dgm:t>
        <a:bodyPr/>
        <a:lstStyle/>
        <a:p>
          <a:pPr algn="l"/>
          <a:r>
            <a:rPr lang="en-US" sz="2800">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custT="1"/>
      <dgm:spPr/>
      <dgm:t>
        <a:bodyPr/>
        <a:lstStyle/>
        <a:p>
          <a:pPr algn="l" rtl="0"/>
          <a:r>
            <a:rPr lang="en-US" sz="1400" b="1">
              <a:latin typeface="Calibri" panose="020F0502020204030204" pitchFamily="34" charset="0"/>
              <a:cs typeface="Calibri" panose="020F0502020204030204" pitchFamily="34" charset="0"/>
            </a:rPr>
            <a:t>Researching Cultural and Contextual Nuances</a:t>
          </a:r>
          <a:r>
            <a:rPr lang="en-US" sz="1400">
              <a:latin typeface="Calibri" panose="020F0502020204030204" pitchFamily="34" charset="0"/>
              <a:cs typeface="Calibri" panose="020F0502020204030204" pitchFamily="34" charset="0"/>
            </a:rPr>
            <a:t>:</a:t>
          </a: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77879D58-C989-4D46-91DE-4F0E723D299A}">
      <dgm:prSet phldr="0" custT="1"/>
      <dgm:spPr/>
      <dgm:t>
        <a:bodyPr/>
        <a:lstStyle/>
        <a:p>
          <a:pPr algn="l" rtl="0"/>
          <a:r>
            <a:rPr lang="en-US" sz="1400">
              <a:latin typeface="Calibri" panose="020F0502020204030204" pitchFamily="34" charset="0"/>
              <a:cs typeface="Calibri" panose="020F0502020204030204" pitchFamily="34" charset="0"/>
            </a:rPr>
            <a:t>Gained insight into the importance of understanding cultural terminology and specific jargon used in topics related to ISIS and its geographical context.</a:t>
          </a:r>
        </a:p>
      </dgm:t>
    </dgm:pt>
    <dgm:pt modelId="{80E4679F-C535-4120-B0D0-788AE7EA7EAD}" type="par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4439F91-E364-44B2-9971-F79D66B1DF50}" type="sib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179BD82-6868-441A-8189-888650244EA7}">
      <dgm:prSet phldr="0" custT="1"/>
      <dgm:spPr/>
      <dgm:t>
        <a:bodyPr/>
        <a:lstStyle/>
        <a:p>
          <a:pPr algn="l"/>
          <a:r>
            <a:rPr lang="en-US" sz="1400" b="1">
              <a:latin typeface="Calibri" panose="020F0502020204030204" pitchFamily="34" charset="0"/>
              <a:cs typeface="Calibri" panose="020F0502020204030204" pitchFamily="34" charset="0"/>
            </a:rPr>
            <a:t>Model Comparison &amp; Evaluation</a:t>
          </a:r>
          <a:r>
            <a:rPr lang="en-US" sz="1400">
              <a:latin typeface="Calibri" panose="020F0502020204030204" pitchFamily="34" charset="0"/>
              <a:cs typeface="Calibri" panose="020F0502020204030204" pitchFamily="34" charset="0"/>
            </a:rPr>
            <a:t>:</a:t>
          </a:r>
        </a:p>
      </dgm:t>
    </dgm:pt>
    <dgm:pt modelId="{A5AB75B1-EC76-4A76-8E58-F0748CDC2D06}" type="par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A5C3D0D7-0EB4-4141-9CAF-F8CB797AD316}" type="sib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CAA1D930-8873-44DA-984B-895FCAEAFC54}">
      <dgm:prSet phldr="0" custT="1"/>
      <dgm:spPr/>
      <dgm:t>
        <a:bodyPr/>
        <a:lstStyle/>
        <a:p>
          <a:pPr algn="l" rtl="0"/>
          <a:r>
            <a:rPr lang="en-US" sz="1400">
              <a:latin typeface="Calibri" panose="020F0502020204030204" pitchFamily="34" charset="0"/>
              <a:cs typeface="Calibri" panose="020F0502020204030204" pitchFamily="34" charset="0"/>
            </a:rPr>
            <a:t>Developed skills in evaluating both supervised and unsupervised LDA topic modeling approaches, using coherence and perplexity scores to assess model quality and effectiveness.</a:t>
          </a:r>
        </a:p>
      </dgm:t>
    </dgm:pt>
    <dgm:pt modelId="{D7D690FD-EDD4-48B4-9A01-8B676CAC4827}" type="par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4276609-9F8E-4158-8956-FFD327EAE6F6}" type="sib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C003C5E-FC31-4DE0-9C99-61211B00F35B}">
      <dgm:prSet phldr="0" custT="1"/>
      <dgm:spPr/>
      <dgm:t>
        <a:bodyPr/>
        <a:lstStyle/>
        <a:p>
          <a:pPr algn="l" rtl="0"/>
          <a:r>
            <a:rPr lang="en-US" sz="1400" b="1">
              <a:latin typeface="Calibri" panose="020F0502020204030204" pitchFamily="34" charset="0"/>
              <a:cs typeface="Calibri" panose="020F0502020204030204" pitchFamily="34" charset="0"/>
            </a:rPr>
            <a:t>Text Analytics Insights</a:t>
          </a:r>
        </a:p>
      </dgm:t>
    </dgm:pt>
    <dgm:pt modelId="{C7C4C289-B5DF-41E1-B213-ECAC328C7ECE}" type="par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CED7475-F488-48D1-8E76-529B45FE5063}" type="sib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FA272E0-6465-4A64-B22A-6DE31A164182}">
      <dgm:prSet phldr="0" custT="1"/>
      <dgm:spPr/>
      <dgm:t>
        <a:bodyPr/>
        <a:lstStyle/>
        <a:p>
          <a:pPr algn="l" rtl="0"/>
          <a:r>
            <a:rPr lang="en-US" sz="1400">
              <a:latin typeface="Calibri" panose="020F0502020204030204" pitchFamily="34" charset="0"/>
              <a:cs typeface="Calibri" panose="020F0502020204030204" pitchFamily="34" charset="0"/>
            </a:rPr>
            <a:t>Gained valuable insights into the power of text analytics through our group project, specifically in analyzing and extracting meaningful patterns from the ISIS tweets dataset.</a:t>
          </a:r>
        </a:p>
      </dgm:t>
    </dgm:pt>
    <dgm:pt modelId="{E13BD360-A1C1-43FE-B012-D102AF2323B7}" type="par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7E50987E-4830-44A0-8367-4C2799F63F3F}" type="sib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7970C487-4338-45A5-92F2-066560AC541E}"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1CB2C003-3A31-4B72-BC6D-9C84FE22A839}" type="presOf" srcId="{F25DF322-1DE5-494A-98F6-1463E9ABA59D}" destId="{4BF3D91E-1FC6-4AF8-9541-753A1348DF9D}" srcOrd="0" destOrd="0" presId="urn:microsoft.com/office/officeart/2005/8/layout/vList2"/>
    <dgm:cxn modelId="{E3933709-A0B3-472C-B451-71EAFB3D9AE7}" srcId="{F25DF322-1DE5-494A-98F6-1463E9ABA59D}" destId="{CC003C5E-FC31-4DE0-9C99-61211B00F35B}" srcOrd="2" destOrd="0" parTransId="{C7C4C289-B5DF-41E1-B213-ECAC328C7ECE}" sibTransId="{9CED7475-F488-48D1-8E76-529B45FE5063}"/>
    <dgm:cxn modelId="{83693A1C-C5F9-4189-A1FE-A986F6446A1F}" type="presOf" srcId="{CA9D9439-F8D4-438C-B95F-16583014876C}" destId="{7970C487-4338-45A5-92F2-066560AC541E}" srcOrd="0" destOrd="1"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CFCC503E-7222-4BE5-A0F9-EB3E56FA4209}" srcId="{29CED50B-CFB0-481A-9840-8F71916D75B9}" destId="{77879D58-C989-4D46-91DE-4F0E723D299A}" srcOrd="0" destOrd="0" parTransId="{80E4679F-C535-4120-B0D0-788AE7EA7EAD}" sibTransId="{E4439F91-E364-44B2-9971-F79D66B1DF50}"/>
    <dgm:cxn modelId="{02F0C13E-041F-488D-B1E7-B1736B092D03}" type="presOf" srcId="{EACBBD5B-80BD-4C0E-A3B5-40C3BEE8F047}" destId="{7970C487-4338-45A5-92F2-066560AC541E}" srcOrd="0" destOrd="0" presId="urn:microsoft.com/office/officeart/2005/8/layout/vList2"/>
    <dgm:cxn modelId="{8F38653F-8EC7-4643-93B0-B373426F8134}" srcId="{F25DF322-1DE5-494A-98F6-1463E9ABA59D}" destId="{E179BD82-6868-441A-8189-888650244EA7}" srcOrd="1" destOrd="0" parTransId="{A5AB75B1-EC76-4A76-8E58-F0748CDC2D06}" sibTransId="{A5C3D0D7-0EB4-4141-9CAF-F8CB797AD316}"/>
    <dgm:cxn modelId="{31A62947-5BB4-4E65-8D61-35A5787122A2}" type="presOf" srcId="{77879D58-C989-4D46-91DE-4F0E723D299A}" destId="{3519A503-F86F-4545-9947-B084EFCE800A}" srcOrd="0" destOrd="1" presId="urn:microsoft.com/office/officeart/2005/8/layout/vList2"/>
    <dgm:cxn modelId="{95201F4B-1448-4D7B-BAB9-51638ADE5772}" srcId="{4D5D5CEB-1171-4736-99E6-1F039391062B}" destId="{EACBBD5B-80BD-4C0E-A3B5-40C3BEE8F047}" srcOrd="0" destOrd="0" parTransId="{224DA336-3F3F-4B8B-939A-9DA63E38DADF}" sibTransId="{4763A791-7E48-44DB-8330-E73421DD6138}"/>
    <dgm:cxn modelId="{679CA56B-13BB-46E7-9D09-B49E7A2F041F}" srcId="{2DBAB7C2-B17E-42B4-A01B-9E3FCCAD7425}" destId="{4D5D5CEB-1171-4736-99E6-1F039391062B}" srcOrd="0" destOrd="0" parTransId="{2B45835E-654A-4C95-9A33-95874A9ED92E}" sibTransId="{7FBF7CA7-B005-44DD-806C-C9924D543708}"/>
    <dgm:cxn modelId="{EC6E2371-6896-4598-9480-FCA6442F4900}" type="presOf" srcId="{9FA272E0-6465-4A64-B22A-6DE31A164182}" destId="{3519A503-F86F-4545-9947-B084EFCE800A}" srcOrd="0" destOrd="5" presId="urn:microsoft.com/office/officeart/2005/8/layout/vList2"/>
    <dgm:cxn modelId="{1884D958-2BF0-418D-8459-3B10F34EDD74}" type="presOf" srcId="{CC003C5E-FC31-4DE0-9C99-61211B00F35B}" destId="{3519A503-F86F-4545-9947-B084EFCE800A}" srcOrd="0" destOrd="4" presId="urn:microsoft.com/office/officeart/2005/8/layout/vList2"/>
    <dgm:cxn modelId="{E8C7E087-C267-4774-85FA-2058FE06F111}" srcId="{ADB427B3-0BE3-4459-89CF-465EFAE27E85}" destId="{150F4A5E-F61C-4061-82F5-21F2EE6D1B6B}" srcOrd="0" destOrd="0" parTransId="{313C5EAB-EDD3-4F8B-B951-EECA01C0E92A}" sibTransId="{6538A54A-2BB3-455C-82F6-2CFBA8697155}"/>
    <dgm:cxn modelId="{940E3891-9323-4AA9-8498-61AC05E249D7}" srcId="{ADB427B3-0BE3-4459-89CF-465EFAE27E85}" destId="{4DE74432-90CB-413D-9AAB-96C3701C6A4F}" srcOrd="1" destOrd="0" parTransId="{611BC84D-A46E-4A5C-8AB9-CA0D2EC5E4FC}" sibTransId="{C2BD0C73-D001-4C7E-B8EB-FF1F65ACDF0F}"/>
    <dgm:cxn modelId="{0A5FDC9A-B72C-45FC-B88C-CAE5AE404B5C}" type="presOf" srcId="{2DBAB7C2-B17E-42B4-A01B-9E3FCCAD7425}" destId="{F862E190-0ABB-448A-93F7-D4781B9C22B8}" srcOrd="0" destOrd="0"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1A3445CC-0E78-4831-BF0E-C008B22E026C}" type="presOf" srcId="{4D5D5CEB-1171-4736-99E6-1F039391062B}" destId="{70394674-135D-4FD5-A833-174620510EC3}" srcOrd="0" destOrd="0" presId="urn:microsoft.com/office/officeart/2005/8/layout/vList2"/>
    <dgm:cxn modelId="{C82DDBCC-9A76-40B5-B11E-556062551AE3}" srcId="{CC003C5E-FC31-4DE0-9C99-61211B00F35B}" destId="{9FA272E0-6465-4A64-B22A-6DE31A164182}" srcOrd="0" destOrd="0" parTransId="{E13BD360-A1C1-43FE-B012-D102AF2323B7}" sibTransId="{7E50987E-4830-44A0-8367-4C2799F63F3F}"/>
    <dgm:cxn modelId="{AF0D39D5-5D1C-4C44-BC32-48B8706F7E2F}" type="presOf" srcId="{150F4A5E-F61C-4061-82F5-21F2EE6D1B6B}" destId="{7970C487-4338-45A5-92F2-066560AC541E}" srcOrd="0" destOrd="3" presId="urn:microsoft.com/office/officeart/2005/8/layout/vList2"/>
    <dgm:cxn modelId="{DEF1F7D7-9086-4FBB-828B-6E79416F2659}" type="presOf" srcId="{E179BD82-6868-441A-8189-888650244EA7}" destId="{3519A503-F86F-4545-9947-B084EFCE800A}" srcOrd="0" destOrd="2" presId="urn:microsoft.com/office/officeart/2005/8/layout/vList2"/>
    <dgm:cxn modelId="{7BF399DF-AAFC-4135-A219-E4BF6CB52E9D}" srcId="{4D5D5CEB-1171-4736-99E6-1F039391062B}" destId="{ADB427B3-0BE3-4459-89CF-465EFAE27E85}" srcOrd="1" destOrd="0" parTransId="{7E1AFACA-D5C2-4986-A48D-AE54CB9FF7A3}" sibTransId="{5C389F97-9007-4096-B525-B08679E743FE}"/>
    <dgm:cxn modelId="{E4954EE4-4574-4208-AE76-85CD01DF2DB0}" type="presOf" srcId="{CAA1D930-8873-44DA-984B-895FCAEAFC54}" destId="{3519A503-F86F-4545-9947-B084EFCE800A}" srcOrd="0" destOrd="3" presId="urn:microsoft.com/office/officeart/2005/8/layout/vList2"/>
    <dgm:cxn modelId="{6D498DED-B59E-4EF1-9C74-1B3E041DDDFC}" type="presOf" srcId="{29CED50B-CFB0-481A-9840-8F71916D75B9}" destId="{3519A503-F86F-4545-9947-B084EFCE800A}" srcOrd="0" destOrd="0" presId="urn:microsoft.com/office/officeart/2005/8/layout/vList2"/>
    <dgm:cxn modelId="{83D89CEF-021A-4487-B900-C5DB6E3655FD}" type="presOf" srcId="{4DE74432-90CB-413D-9AAB-96C3701C6A4F}" destId="{7970C487-4338-45A5-92F2-066560AC541E}" srcOrd="0" destOrd="4" presId="urn:microsoft.com/office/officeart/2005/8/layout/vList2"/>
    <dgm:cxn modelId="{3382AFF3-3B91-43FE-BF0B-5805A250A71B}" srcId="{EACBBD5B-80BD-4C0E-A3B5-40C3BEE8F047}" destId="{CA9D9439-F8D4-438C-B95F-16583014876C}" srcOrd="0" destOrd="0" parTransId="{5D4B9382-9825-4E30-A3BA-C7DE1457954A}" sibTransId="{DEC1A511-EF5F-4662-961A-92A22F8FE7DB}"/>
    <dgm:cxn modelId="{5DDA34F8-4B34-4622-B23D-B95D50B98F2D}" type="presOf" srcId="{ADB427B3-0BE3-4459-89CF-465EFAE27E85}" destId="{7970C487-4338-45A5-92F2-066560AC541E}" srcOrd="0" destOrd="2" presId="urn:microsoft.com/office/officeart/2005/8/layout/vList2"/>
    <dgm:cxn modelId="{A4658BFE-EA8E-41B5-8F6B-83144145BF94}" srcId="{E179BD82-6868-441A-8189-888650244EA7}" destId="{CAA1D930-8873-44DA-984B-895FCAEAFC54}" srcOrd="0" destOrd="0" parTransId="{D7D690FD-EDD4-48B4-9A01-8B676CAC4827}" sibTransId="{C4276609-9F8E-4158-8956-FFD327EAE6F6}"/>
    <dgm:cxn modelId="{DC23C7FD-EAFD-4EB9-9597-E67645ECEF44}" type="presParOf" srcId="{F862E190-0ABB-448A-93F7-D4781B9C22B8}" destId="{70394674-135D-4FD5-A833-174620510EC3}" srcOrd="0" destOrd="0" presId="urn:microsoft.com/office/officeart/2005/8/layout/vList2"/>
    <dgm:cxn modelId="{77D9BF43-A113-4A8F-8D22-10E28957CB29}" type="presParOf" srcId="{F862E190-0ABB-448A-93F7-D4781B9C22B8}" destId="{7970C487-4338-45A5-92F2-066560AC541E}" srcOrd="1" destOrd="0" presId="urn:microsoft.com/office/officeart/2005/8/layout/vList2"/>
    <dgm:cxn modelId="{5D4C1098-08E7-430E-8578-0DA5071D36CF}" type="presParOf" srcId="{F862E190-0ABB-448A-93F7-D4781B9C22B8}" destId="{4BF3D91E-1FC6-4AF8-9541-753A1348DF9D}" srcOrd="2" destOrd="0" presId="urn:microsoft.com/office/officeart/2005/8/layout/vList2"/>
    <dgm:cxn modelId="{9FC6F043-3B03-4252-B6C8-5A8179C6347F}"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dgm:spPr/>
      <dgm:t>
        <a:bodyPr/>
        <a:lstStyle/>
        <a:p>
          <a:pPr algn="l" rtl="0"/>
          <a:r>
            <a:rPr lang="en-US">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DE3DBADD-1168-4071-AA8F-A072D40890EC}">
      <dgm:prSet phldr="0"/>
      <dgm:spPr/>
      <dgm:t>
        <a:bodyPr/>
        <a:lstStyle/>
        <a:p>
          <a:pPr algn="l"/>
          <a:r>
            <a:rPr lang="en-US" b="1">
              <a:latin typeface="Calibri" panose="020F0502020204030204" pitchFamily="34" charset="0"/>
              <a:cs typeface="Calibri" panose="020F0502020204030204" pitchFamily="34" charset="0"/>
            </a:rPr>
            <a:t>Exploratory Data Analysis (EDA</a:t>
          </a:r>
          <a:r>
            <a:rPr lang="en-US">
              <a:latin typeface="Calibri" panose="020F0502020204030204" pitchFamily="34" charset="0"/>
              <a:cs typeface="Calibri" panose="020F0502020204030204" pitchFamily="34" charset="0"/>
            </a:rPr>
            <a:t>)</a:t>
          </a:r>
        </a:p>
      </dgm:t>
    </dgm:pt>
    <dgm:pt modelId="{648C35FB-AAEE-4D6D-93CE-FEEA6B5753CE}" type="par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58C4EF4-E63E-4CE5-8259-69EACDB768C5}" type="sib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509A8099-A68C-4631-9A9E-0512E33D719B}">
      <dgm:prSet phldr="0"/>
      <dgm:spPr/>
      <dgm:t>
        <a:bodyPr/>
        <a:lstStyle/>
        <a:p>
          <a:pPr algn="l"/>
          <a:r>
            <a:rPr lang="en-US">
              <a:latin typeface="Calibri" panose="020F0502020204030204" pitchFamily="34" charset="0"/>
              <a:cs typeface="Calibri" panose="020F0502020204030204" pitchFamily="34" charset="0"/>
            </a:rPr>
            <a:t>Conducted EDA on the dataset both before and after preprocessing to understand data patterns, structure, and issues.</a:t>
          </a:r>
        </a:p>
      </dgm:t>
    </dgm:pt>
    <dgm:pt modelId="{88398B9A-C068-4D34-B105-515C99C8EA51}" type="parTrans" cxnId="{617E6744-8BE3-467C-868A-2FAF932E023D}">
      <dgm:prSet/>
      <dgm:spPr/>
      <dgm:t>
        <a:bodyPr/>
        <a:lstStyle/>
        <a:p>
          <a:endParaRPr lang="en-SG">
            <a:latin typeface="Calibri" panose="020F0502020204030204" pitchFamily="34" charset="0"/>
            <a:cs typeface="Calibri" panose="020F0502020204030204" pitchFamily="34" charset="0"/>
          </a:endParaRPr>
        </a:p>
      </dgm:t>
    </dgm:pt>
    <dgm:pt modelId="{F480A433-1058-4D35-9441-9508556F8E7E}" type="sibTrans" cxnId="{617E6744-8BE3-467C-868A-2FAF932E023D}">
      <dgm:prSet/>
      <dgm:spPr/>
      <dgm:t>
        <a:bodyPr/>
        <a:lstStyle/>
        <a:p>
          <a:endParaRPr lang="en-SG">
            <a:latin typeface="Calibri" panose="020F0502020204030204" pitchFamily="34" charset="0"/>
            <a:cs typeface="Calibri" panose="020F0502020204030204" pitchFamily="34" charset="0"/>
          </a:endParaRPr>
        </a:p>
      </dgm:t>
    </dgm:pt>
    <dgm:pt modelId="{8166F2BF-3740-486B-9A07-063F9061C72F}">
      <dgm:prSet phldr="0"/>
      <dgm:spPr/>
      <dgm:t>
        <a:bodyPr/>
        <a:lstStyle/>
        <a:p>
          <a:pPr algn="l"/>
          <a:r>
            <a:rPr lang="en-US">
              <a:latin typeface="Calibri" panose="020F0502020204030204" pitchFamily="34" charset="0"/>
              <a:cs typeface="Calibri" panose="020F0502020204030204" pitchFamily="34" charset="0"/>
            </a:rPr>
            <a:t>Used visualizations and summary statistics to inform cleaning and preprocessing steps.</a:t>
          </a:r>
        </a:p>
      </dgm:t>
    </dgm:pt>
    <dgm:pt modelId="{9E3DF216-72C4-4259-A288-139CF5D6D260}" type="par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6F0359E8-B336-4CD3-91F9-A1738B62600F}" type="sib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F3463ECC-F506-4CF2-82B0-3CA014AC028B}">
      <dgm:prSet phldr="0"/>
      <dgm:spPr/>
      <dgm:t>
        <a:bodyPr/>
        <a:lstStyle/>
        <a:p>
          <a:pPr algn="l"/>
          <a:r>
            <a:rPr lang="en-US" b="1">
              <a:latin typeface="Calibri" panose="020F0502020204030204" pitchFamily="34" charset="0"/>
              <a:cs typeface="Calibri" panose="020F0502020204030204" pitchFamily="34" charset="0"/>
            </a:rPr>
            <a:t>Sentiment Analysis Implementation</a:t>
          </a:r>
          <a:endParaRPr lang="en-US">
            <a:latin typeface="Calibri" panose="020F0502020204030204" pitchFamily="34" charset="0"/>
            <a:cs typeface="Calibri" panose="020F0502020204030204" pitchFamily="34" charset="0"/>
          </a:endParaRPr>
        </a:p>
      </dgm:t>
    </dgm:pt>
    <dgm:pt modelId="{8C6FED1D-4302-4EA2-899F-459A150B0520}" type="parTrans" cxnId="{D516B254-1AC0-4029-8A75-F516F6721C50}">
      <dgm:prSet/>
      <dgm:spPr/>
      <dgm:t>
        <a:bodyPr/>
        <a:lstStyle/>
        <a:p>
          <a:endParaRPr lang="en-SG">
            <a:latin typeface="Calibri" panose="020F0502020204030204" pitchFamily="34" charset="0"/>
            <a:cs typeface="Calibri" panose="020F0502020204030204" pitchFamily="34" charset="0"/>
          </a:endParaRPr>
        </a:p>
      </dgm:t>
    </dgm:pt>
    <dgm:pt modelId="{74DC4B43-46DB-4454-A373-91ACB82B6020}" type="sibTrans" cxnId="{D516B254-1AC0-4029-8A75-F516F6721C50}">
      <dgm:prSet/>
      <dgm:spPr/>
      <dgm:t>
        <a:bodyPr/>
        <a:lstStyle/>
        <a:p>
          <a:endParaRPr lang="en-SG">
            <a:latin typeface="Calibri" panose="020F0502020204030204" pitchFamily="34" charset="0"/>
            <a:cs typeface="Calibri" panose="020F0502020204030204" pitchFamily="34" charset="0"/>
          </a:endParaRPr>
        </a:p>
      </dgm:t>
    </dgm:pt>
    <dgm:pt modelId="{44BCF0B6-3353-4755-98DF-4E925731CAD4}">
      <dgm:prSet phldr="0"/>
      <dgm:spPr/>
      <dgm:t>
        <a:bodyPr/>
        <a:lstStyle/>
        <a:p>
          <a:pPr algn="l"/>
          <a:r>
            <a:rPr lang="en-US">
              <a:latin typeface="Calibri" panose="020F0502020204030204" pitchFamily="34" charset="0"/>
              <a:cs typeface="Calibri" panose="020F0502020204030204" pitchFamily="34" charset="0"/>
            </a:rPr>
            <a:t>Developed sentiment analysis pipeline using </a:t>
          </a:r>
          <a:r>
            <a:rPr lang="en-US" b="1">
              <a:latin typeface="Calibri" panose="020F0502020204030204" pitchFamily="34" charset="0"/>
              <a:cs typeface="Calibri" panose="020F0502020204030204" pitchFamily="34" charset="0"/>
            </a:rPr>
            <a:t>VADER</a:t>
          </a:r>
          <a:r>
            <a:rPr lang="en-US">
              <a:latin typeface="Calibri" panose="020F0502020204030204" pitchFamily="34" charset="0"/>
              <a:cs typeface="Calibri" panose="020F0502020204030204" pitchFamily="34" charset="0"/>
            </a:rPr>
            <a:t>, </a:t>
          </a:r>
          <a:r>
            <a:rPr lang="en-US" b="1">
              <a:latin typeface="Calibri" panose="020F0502020204030204" pitchFamily="34" charset="0"/>
              <a:cs typeface="Calibri" panose="020F0502020204030204" pitchFamily="34" charset="0"/>
            </a:rPr>
            <a:t>AFINN</a:t>
          </a:r>
          <a:r>
            <a:rPr lang="en-US">
              <a:latin typeface="Calibri" panose="020F0502020204030204" pitchFamily="34" charset="0"/>
              <a:cs typeface="Calibri" panose="020F0502020204030204" pitchFamily="34" charset="0"/>
            </a:rPr>
            <a:t>, and </a:t>
          </a:r>
          <a:r>
            <a:rPr lang="en-US" b="1" err="1">
              <a:latin typeface="Calibri" panose="020F0502020204030204" pitchFamily="34" charset="0"/>
              <a:cs typeface="Calibri" panose="020F0502020204030204" pitchFamily="34" charset="0"/>
            </a:rPr>
            <a:t>BERTweet</a:t>
          </a:r>
          <a:r>
            <a:rPr lang="en-US">
              <a:latin typeface="Calibri" panose="020F0502020204030204" pitchFamily="34" charset="0"/>
              <a:cs typeface="Calibri" panose="020F0502020204030204" pitchFamily="34" charset="0"/>
            </a:rPr>
            <a:t> models to assess sentiment in ISIS-related tweets.</a:t>
          </a:r>
        </a:p>
      </dgm:t>
    </dgm:pt>
    <dgm:pt modelId="{B51B4F41-1846-4C28-A849-FF440A191EA7}" type="parTrans" cxnId="{1EE1AFAE-72EC-49B3-B61C-7C38BDB26603}">
      <dgm:prSet/>
      <dgm:spPr/>
      <dgm:t>
        <a:bodyPr/>
        <a:lstStyle/>
        <a:p>
          <a:endParaRPr lang="en-SG">
            <a:latin typeface="Calibri" panose="020F0502020204030204" pitchFamily="34" charset="0"/>
            <a:cs typeface="Calibri" panose="020F0502020204030204" pitchFamily="34" charset="0"/>
          </a:endParaRPr>
        </a:p>
      </dgm:t>
    </dgm:pt>
    <dgm:pt modelId="{4AB4AA66-4DCA-4DD6-8F34-50898085D34C}" type="sibTrans" cxnId="{1EE1AFAE-72EC-49B3-B61C-7C38BDB26603}">
      <dgm:prSet/>
      <dgm:spPr/>
      <dgm:t>
        <a:bodyPr/>
        <a:lstStyle/>
        <a:p>
          <a:endParaRPr lang="en-SG">
            <a:latin typeface="Calibri" panose="020F0502020204030204" pitchFamily="34" charset="0"/>
            <a:cs typeface="Calibri" panose="020F0502020204030204" pitchFamily="34" charset="0"/>
          </a:endParaRPr>
        </a:p>
      </dgm:t>
    </dgm:pt>
    <dgm:pt modelId="{0F38E7A2-3367-479B-91EE-EB0950D4E21C}">
      <dgm:prSet phldr="0"/>
      <dgm:spPr/>
      <dgm:t>
        <a:bodyPr/>
        <a:lstStyle/>
        <a:p>
          <a:pPr algn="l"/>
          <a:r>
            <a:rPr lang="en-US">
              <a:latin typeface="Calibri" panose="020F0502020204030204" pitchFamily="34" charset="0"/>
              <a:cs typeface="Calibri" panose="020F0502020204030204" pitchFamily="34" charset="0"/>
            </a:rPr>
            <a:t>Ran experiments to evaluate and compare sentiment results across models, analyzing performance metrics for accuracy and consistency.</a:t>
          </a:r>
        </a:p>
      </dgm:t>
    </dgm:pt>
    <dgm:pt modelId="{8C1A9CF3-F1B3-4B3F-A2FB-51C0D7E318FE}" type="parTrans" cxnId="{30E93C9B-4470-4ACE-82C1-729672C362AA}">
      <dgm:prSet/>
      <dgm:spPr/>
      <dgm:t>
        <a:bodyPr/>
        <a:lstStyle/>
        <a:p>
          <a:endParaRPr lang="en-SG">
            <a:latin typeface="Calibri" panose="020F0502020204030204" pitchFamily="34" charset="0"/>
            <a:cs typeface="Calibri" panose="020F0502020204030204" pitchFamily="34" charset="0"/>
          </a:endParaRPr>
        </a:p>
      </dgm:t>
    </dgm:pt>
    <dgm:pt modelId="{38B7023A-3E7F-4A78-ACBD-D0D7E2100AF9}" type="sibTrans" cxnId="{30E93C9B-4470-4ACE-82C1-729672C362AA}">
      <dgm:prSet/>
      <dgm:spPr/>
      <dgm:t>
        <a:bodyPr/>
        <a:lstStyle/>
        <a:p>
          <a:endParaRPr lang="en-SG">
            <a:latin typeface="Calibri" panose="020F0502020204030204" pitchFamily="34" charset="0"/>
            <a:cs typeface="Calibri" panose="020F0502020204030204" pitchFamily="34" charset="0"/>
          </a:endParaRPr>
        </a:p>
      </dgm:t>
    </dgm:pt>
    <dgm:pt modelId="{EACBBD5B-80BD-4C0E-A3B5-40C3BEE8F047}">
      <dgm:prSet phldr="0"/>
      <dgm:spPr/>
      <dgm:t>
        <a:bodyPr/>
        <a:lstStyle/>
        <a:p>
          <a:pPr algn="l"/>
          <a:r>
            <a:rPr lang="en-US" b="1">
              <a:latin typeface="Calibri" panose="020F0502020204030204" pitchFamily="34" charset="0"/>
              <a:cs typeface="Calibri" panose="020F0502020204030204" pitchFamily="34" charset="0"/>
            </a:rPr>
            <a:t>LDA Topic Modelling</a:t>
          </a:r>
          <a:endParaRPr lang="en-US">
            <a:latin typeface="Calibri" panose="020F0502020204030204" pitchFamily="34" charset="0"/>
            <a:cs typeface="Calibri" panose="020F0502020204030204" pitchFamily="34" charset="0"/>
          </a:endParaRPr>
        </a:p>
      </dgm:t>
    </dgm:pt>
    <dgm:pt modelId="{224DA336-3F3F-4B8B-939A-9DA63E38DADF}" type="parTrans" cxnId="{95201F4B-1448-4D7B-BAB9-51638ADE5772}">
      <dgm:prSet/>
      <dgm:spPr/>
      <dgm:t>
        <a:bodyPr/>
        <a:lstStyle/>
        <a:p>
          <a:endParaRPr lang="en-SG">
            <a:latin typeface="Calibri" panose="020F0502020204030204" pitchFamily="34" charset="0"/>
            <a:cs typeface="Calibri" panose="020F0502020204030204" pitchFamily="34" charset="0"/>
          </a:endParaRPr>
        </a:p>
      </dgm:t>
    </dgm:pt>
    <dgm:pt modelId="{4763A791-7E48-44DB-8330-E73421DD6138}" type="sibTrans" cxnId="{95201F4B-1448-4D7B-BAB9-51638ADE5772}">
      <dgm:prSet/>
      <dgm:spPr/>
      <dgm:t>
        <a:bodyPr/>
        <a:lstStyle/>
        <a:p>
          <a:endParaRPr lang="en-SG">
            <a:latin typeface="Calibri" panose="020F0502020204030204" pitchFamily="34" charset="0"/>
            <a:cs typeface="Calibri" panose="020F0502020204030204" pitchFamily="34" charset="0"/>
          </a:endParaRPr>
        </a:p>
      </dgm:t>
    </dgm:pt>
    <dgm:pt modelId="{CA9D9439-F8D4-438C-B95F-16583014876C}">
      <dgm:prSet phldr="0"/>
      <dgm:spPr/>
      <dgm:t>
        <a:bodyPr/>
        <a:lstStyle/>
        <a:p>
          <a:pPr algn="l" rtl="0"/>
          <a:r>
            <a:rPr lang="en-US">
              <a:latin typeface="Calibri" panose="020F0502020204030204" pitchFamily="34" charset="0"/>
              <a:cs typeface="Calibri" panose="020F0502020204030204" pitchFamily="34" charset="0"/>
            </a:rPr>
            <a:t>Supported team in implementing LDA model pipeline.</a:t>
          </a:r>
        </a:p>
      </dgm:t>
    </dgm:pt>
    <dgm:pt modelId="{5D4B9382-9825-4E30-A3BA-C7DE1457954A}" type="par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DEC1A511-EF5F-4662-961A-92A22F8FE7DB}" type="sib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ADB427B3-0BE3-4459-89CF-465EFAE27E85}">
      <dgm:prSet phldr="0"/>
      <dgm:spPr/>
      <dgm:t>
        <a:bodyPr/>
        <a:lstStyle/>
        <a:p>
          <a:pPr algn="l"/>
          <a:r>
            <a:rPr lang="en-US" b="1">
              <a:latin typeface="Calibri" panose="020F0502020204030204" pitchFamily="34" charset="0"/>
              <a:cs typeface="Calibri" panose="020F0502020204030204" pitchFamily="34" charset="0"/>
            </a:rPr>
            <a:t>Report &amp; Presentation</a:t>
          </a:r>
          <a:endParaRPr lang="en-US">
            <a:latin typeface="Calibri" panose="020F0502020204030204" pitchFamily="34" charset="0"/>
            <a:cs typeface="Calibri" panose="020F0502020204030204" pitchFamily="34" charset="0"/>
          </a:endParaRPr>
        </a:p>
      </dgm:t>
    </dgm:pt>
    <dgm:pt modelId="{7E1AFACA-D5C2-4986-A48D-AE54CB9FF7A3}" type="par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5C389F97-9007-4096-B525-B08679E743FE}" type="sib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150F4A5E-F61C-4061-82F5-21F2EE6D1B6B}">
      <dgm:prSet phldr="0"/>
      <dgm:spPr/>
      <dgm:t>
        <a:bodyPr/>
        <a:lstStyle/>
        <a:p>
          <a:pPr algn="l" rtl="0"/>
          <a:r>
            <a:rPr lang="en-US">
              <a:latin typeface="Calibri" panose="020F0502020204030204" pitchFamily="34" charset="0"/>
              <a:cs typeface="Calibri" panose="020F0502020204030204" pitchFamily="34" charset="0"/>
            </a:rPr>
            <a:t>Contributed to writing sections in the project proposal and report on data pre-processing and sentiment analysis.</a:t>
          </a:r>
        </a:p>
      </dgm:t>
    </dgm:pt>
    <dgm:pt modelId="{313C5EAB-EDD3-4F8B-B951-EECA01C0E92A}" type="par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6538A54A-2BB3-455C-82F6-2CFBA8697155}" type="sib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4DE74432-90CB-413D-9AAB-96C3701C6A4F}">
      <dgm:prSet phldr="0"/>
      <dgm:spPr/>
      <dgm:t>
        <a:bodyPr/>
        <a:lstStyle/>
        <a:p>
          <a:pPr algn="l"/>
          <a:r>
            <a:rPr lang="en-US">
              <a:latin typeface="Calibri" panose="020F0502020204030204" pitchFamily="34" charset="0"/>
              <a:cs typeface="Calibri" panose="020F0502020204030204" pitchFamily="34" charset="0"/>
            </a:rPr>
            <a:t>Created and refined slides to present EDA findings, sentiment analysis results, and project insights clearly.</a:t>
          </a:r>
        </a:p>
      </dgm:t>
    </dgm:pt>
    <dgm:pt modelId="{611BC84D-A46E-4A5C-8AB9-CA0D2EC5E4FC}" type="parTrans" cxnId="{940E3891-9323-4AA9-8498-61AC05E249D7}">
      <dgm:prSet/>
      <dgm:spPr/>
      <dgm:t>
        <a:bodyPr/>
        <a:lstStyle/>
        <a:p>
          <a:endParaRPr lang="en-SG">
            <a:latin typeface="Calibri" panose="020F0502020204030204" pitchFamily="34" charset="0"/>
            <a:cs typeface="Calibri" panose="020F0502020204030204" pitchFamily="34" charset="0"/>
          </a:endParaRPr>
        </a:p>
      </dgm:t>
    </dgm:pt>
    <dgm:pt modelId="{C2BD0C73-D001-4C7E-B8EB-FF1F65ACDF0F}" type="sibTrans" cxnId="{940E3891-9323-4AA9-8498-61AC05E249D7}">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dgm:spPr/>
      <dgm:t>
        <a:bodyPr/>
        <a:lstStyle/>
        <a:p>
          <a:pPr algn="l"/>
          <a:r>
            <a:rPr lang="en-US">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dgm:spPr/>
      <dgm:t>
        <a:bodyPr/>
        <a:lstStyle/>
        <a:p>
          <a:pPr algn="l"/>
          <a:r>
            <a:rPr lang="en-US" b="1">
              <a:latin typeface="Calibri" panose="020F0502020204030204" pitchFamily="34" charset="0"/>
              <a:cs typeface="Calibri" panose="020F0502020204030204" pitchFamily="34" charset="0"/>
            </a:rPr>
            <a:t>Importance of EDA</a:t>
          </a:r>
          <a:r>
            <a:rPr lang="en-US">
              <a:latin typeface="Calibri" panose="020F0502020204030204" pitchFamily="34" charset="0"/>
              <a:cs typeface="Calibri" panose="020F0502020204030204" pitchFamily="34" charset="0"/>
            </a:rPr>
            <a:t>:</a:t>
          </a: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77879D58-C989-4D46-91DE-4F0E723D299A}">
      <dgm:prSet phldr="0"/>
      <dgm:spPr/>
      <dgm:t>
        <a:bodyPr/>
        <a:lstStyle/>
        <a:p>
          <a:pPr algn="l"/>
          <a:r>
            <a:rPr lang="en-US">
              <a:latin typeface="Calibri" panose="020F0502020204030204" pitchFamily="34" charset="0"/>
              <a:cs typeface="Calibri" panose="020F0502020204030204" pitchFamily="34" charset="0"/>
            </a:rPr>
            <a:t>Recognized the critical role of EDA in identifying data quality issues and guiding preprocessing step.</a:t>
          </a:r>
        </a:p>
      </dgm:t>
    </dgm:pt>
    <dgm:pt modelId="{80E4679F-C535-4120-B0D0-788AE7EA7EAD}" type="par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4439F91-E364-44B2-9971-F79D66B1DF50}" type="sib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179BD82-6868-441A-8189-888650244EA7}">
      <dgm:prSet phldr="0"/>
      <dgm:spPr/>
      <dgm:t>
        <a:bodyPr/>
        <a:lstStyle/>
        <a:p>
          <a:pPr algn="l"/>
          <a:r>
            <a:rPr lang="en-US" b="1">
              <a:latin typeface="Calibri" panose="020F0502020204030204" pitchFamily="34" charset="0"/>
              <a:cs typeface="Calibri" panose="020F0502020204030204" pitchFamily="34" charset="0"/>
            </a:rPr>
            <a:t>Model Comparison &amp; Evaluation</a:t>
          </a:r>
          <a:r>
            <a:rPr lang="en-US">
              <a:latin typeface="Calibri" panose="020F0502020204030204" pitchFamily="34" charset="0"/>
              <a:cs typeface="Calibri" panose="020F0502020204030204" pitchFamily="34" charset="0"/>
            </a:rPr>
            <a:t>:</a:t>
          </a:r>
        </a:p>
      </dgm:t>
    </dgm:pt>
    <dgm:pt modelId="{A5AB75B1-EC76-4A76-8E58-F0748CDC2D06}" type="par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A5C3D0D7-0EB4-4141-9CAF-F8CB797AD316}" type="sib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CAA1D930-8873-44DA-984B-895FCAEAFC54}">
      <dgm:prSet phldr="0"/>
      <dgm:spPr/>
      <dgm:t>
        <a:bodyPr/>
        <a:lstStyle/>
        <a:p>
          <a:pPr algn="l"/>
          <a:r>
            <a:rPr lang="en-US">
              <a:latin typeface="Calibri" panose="020F0502020204030204" pitchFamily="34" charset="0"/>
              <a:cs typeface="Calibri" panose="020F0502020204030204" pitchFamily="34" charset="0"/>
            </a:rPr>
            <a:t>Learned to evaluate the differences of rule-based vs. deep learning approaches in sentiment analysis.</a:t>
          </a:r>
        </a:p>
      </dgm:t>
    </dgm:pt>
    <dgm:pt modelId="{D7D690FD-EDD4-48B4-9A01-8B676CAC4827}" type="par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4276609-9F8E-4158-8956-FFD327EAE6F6}" type="sib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C003C5E-FC31-4DE0-9C99-61211B00F35B}">
      <dgm:prSet phldr="0"/>
      <dgm:spPr/>
      <dgm:t>
        <a:bodyPr/>
        <a:lstStyle/>
        <a:p>
          <a:pPr algn="l"/>
          <a:r>
            <a:rPr lang="en-US" b="1">
              <a:latin typeface="Calibri" panose="020F0502020204030204" pitchFamily="34" charset="0"/>
              <a:cs typeface="Calibri" panose="020F0502020204030204" pitchFamily="34" charset="0"/>
            </a:rPr>
            <a:t>Collaboration in Problem-Solving</a:t>
          </a:r>
          <a:r>
            <a:rPr lang="en-US">
              <a:latin typeface="Calibri" panose="020F0502020204030204" pitchFamily="34" charset="0"/>
              <a:cs typeface="Calibri" panose="020F0502020204030204" pitchFamily="34" charset="0"/>
            </a:rPr>
            <a:t>:</a:t>
          </a:r>
        </a:p>
      </dgm:t>
    </dgm:pt>
    <dgm:pt modelId="{C7C4C289-B5DF-41E1-B213-ECAC328C7ECE}" type="par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CED7475-F488-48D1-8E76-529B45FE5063}" type="sib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FA272E0-6465-4A64-B22A-6DE31A164182}">
      <dgm:prSet phldr="0"/>
      <dgm:spPr/>
      <dgm:t>
        <a:bodyPr/>
        <a:lstStyle/>
        <a:p>
          <a:pPr algn="l"/>
          <a:r>
            <a:rPr lang="en-US">
              <a:latin typeface="Calibri" panose="020F0502020204030204" pitchFamily="34" charset="0"/>
              <a:cs typeface="Calibri" panose="020F0502020204030204" pitchFamily="34" charset="0"/>
            </a:rPr>
            <a:t>Appreciated the synergy of diverse skills within the team to tackle complex project challenges.</a:t>
          </a:r>
        </a:p>
      </dgm:t>
    </dgm:pt>
    <dgm:pt modelId="{E13BD360-A1C1-43FE-B012-D102AF2323B7}" type="par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7E50987E-4830-44A0-8367-4C2799F63F3F}" type="sib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C1716C7D-C1A1-4D26-9244-B9760D7BF5B4}"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E3933709-A0B3-472C-B451-71EAFB3D9AE7}" srcId="{F25DF322-1DE5-494A-98F6-1463E9ABA59D}" destId="{CC003C5E-FC31-4DE0-9C99-61211B00F35B}" srcOrd="2" destOrd="0" parTransId="{C7C4C289-B5DF-41E1-B213-ECAC328C7ECE}" sibTransId="{9CED7475-F488-48D1-8E76-529B45FE5063}"/>
    <dgm:cxn modelId="{3C308E15-0058-493D-BD53-4B53739B5BE5}" type="presOf" srcId="{9FA272E0-6465-4A64-B22A-6DE31A164182}" destId="{3519A503-F86F-4545-9947-B084EFCE800A}" srcOrd="0" destOrd="5"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92693E33-C0AA-4ED2-847A-BCB3DB72E773}" type="presOf" srcId="{CC003C5E-FC31-4DE0-9C99-61211B00F35B}" destId="{3519A503-F86F-4545-9947-B084EFCE800A}" srcOrd="0" destOrd="4" presId="urn:microsoft.com/office/officeart/2005/8/layout/vList2"/>
    <dgm:cxn modelId="{D4C14735-EDF4-47BD-AEDA-F46B29AD90DC}" srcId="{4D5D5CEB-1171-4736-99E6-1F039391062B}" destId="{DE3DBADD-1168-4071-AA8F-A072D40890EC}" srcOrd="0" destOrd="0" parTransId="{648C35FB-AAEE-4D6D-93CE-FEEA6B5753CE}" sibTransId="{858C4EF4-E63E-4CE5-8259-69EACDB768C5}"/>
    <dgm:cxn modelId="{CFCC503E-7222-4BE5-A0F9-EB3E56FA4209}" srcId="{29CED50B-CFB0-481A-9840-8F71916D75B9}" destId="{77879D58-C989-4D46-91DE-4F0E723D299A}" srcOrd="0" destOrd="0" parTransId="{80E4679F-C535-4120-B0D0-788AE7EA7EAD}" sibTransId="{E4439F91-E364-44B2-9971-F79D66B1DF50}"/>
    <dgm:cxn modelId="{8F38653F-8EC7-4643-93B0-B373426F8134}" srcId="{F25DF322-1DE5-494A-98F6-1463E9ABA59D}" destId="{E179BD82-6868-441A-8189-888650244EA7}" srcOrd="1" destOrd="0" parTransId="{A5AB75B1-EC76-4A76-8E58-F0748CDC2D06}" sibTransId="{A5C3D0D7-0EB4-4141-9CAF-F8CB797AD316}"/>
    <dgm:cxn modelId="{DE26645B-3D5B-4BCF-A3DE-D3DAC5618C34}" srcId="{DE3DBADD-1168-4071-AA8F-A072D40890EC}" destId="{8166F2BF-3740-486B-9A07-063F9061C72F}" srcOrd="1" destOrd="0" parTransId="{9E3DF216-72C4-4259-A288-139CF5D6D260}" sibTransId="{6F0359E8-B336-4CD3-91F9-A1738B62600F}"/>
    <dgm:cxn modelId="{7EF65C61-8DA5-412C-9055-402684FE35B2}" type="presOf" srcId="{8166F2BF-3740-486B-9A07-063F9061C72F}" destId="{C1716C7D-C1A1-4D26-9244-B9760D7BF5B4}" srcOrd="0" destOrd="2" presId="urn:microsoft.com/office/officeart/2005/8/layout/vList2"/>
    <dgm:cxn modelId="{617E6744-8BE3-467C-868A-2FAF932E023D}" srcId="{DE3DBADD-1168-4071-AA8F-A072D40890EC}" destId="{509A8099-A68C-4631-9A9E-0512E33D719B}" srcOrd="0" destOrd="0" parTransId="{88398B9A-C068-4D34-B105-515C99C8EA51}" sibTransId="{F480A433-1058-4D35-9441-9508556F8E7E}"/>
    <dgm:cxn modelId="{8BE1E467-E63B-4507-A5CC-A3AA2590363B}" type="presOf" srcId="{CA9D9439-F8D4-438C-B95F-16583014876C}" destId="{C1716C7D-C1A1-4D26-9244-B9760D7BF5B4}" srcOrd="0" destOrd="7" presId="urn:microsoft.com/office/officeart/2005/8/layout/vList2"/>
    <dgm:cxn modelId="{95201F4B-1448-4D7B-BAB9-51638ADE5772}" srcId="{4D5D5CEB-1171-4736-99E6-1F039391062B}" destId="{EACBBD5B-80BD-4C0E-A3B5-40C3BEE8F047}" srcOrd="2" destOrd="0" parTransId="{224DA336-3F3F-4B8B-939A-9DA63E38DADF}" sibTransId="{4763A791-7E48-44DB-8330-E73421DD6138}"/>
    <dgm:cxn modelId="{679CA56B-13BB-46E7-9D09-B49E7A2F041F}" srcId="{2DBAB7C2-B17E-42B4-A01B-9E3FCCAD7425}" destId="{4D5D5CEB-1171-4736-99E6-1F039391062B}" srcOrd="0" destOrd="0" parTransId="{2B45835E-654A-4C95-9A33-95874A9ED92E}" sibTransId="{7FBF7CA7-B005-44DD-806C-C9924D543708}"/>
    <dgm:cxn modelId="{8740EC4D-E6B6-4E84-A826-0A9452FFDBA6}" type="presOf" srcId="{F3463ECC-F506-4CF2-82B0-3CA014AC028B}" destId="{C1716C7D-C1A1-4D26-9244-B9760D7BF5B4}" srcOrd="0" destOrd="3" presId="urn:microsoft.com/office/officeart/2005/8/layout/vList2"/>
    <dgm:cxn modelId="{FFF4C150-ED06-4A45-9D5F-C590531CA6CB}" type="presOf" srcId="{77879D58-C989-4D46-91DE-4F0E723D299A}" destId="{3519A503-F86F-4545-9947-B084EFCE800A}" srcOrd="0" destOrd="1" presId="urn:microsoft.com/office/officeart/2005/8/layout/vList2"/>
    <dgm:cxn modelId="{D516B254-1AC0-4029-8A75-F516F6721C50}" srcId="{4D5D5CEB-1171-4736-99E6-1F039391062B}" destId="{F3463ECC-F506-4CF2-82B0-3CA014AC028B}" srcOrd="1" destOrd="0" parTransId="{8C6FED1D-4302-4EA2-899F-459A150B0520}" sibTransId="{74DC4B43-46DB-4454-A373-91ACB82B6020}"/>
    <dgm:cxn modelId="{30846E78-62BA-4FC1-B024-123796ABB411}" type="presOf" srcId="{EACBBD5B-80BD-4C0E-A3B5-40C3BEE8F047}" destId="{C1716C7D-C1A1-4D26-9244-B9760D7BF5B4}" srcOrd="0" destOrd="6" presId="urn:microsoft.com/office/officeart/2005/8/layout/vList2"/>
    <dgm:cxn modelId="{D3A5015A-9306-49DA-BF83-8B467D25C0B9}" type="presOf" srcId="{F25DF322-1DE5-494A-98F6-1463E9ABA59D}" destId="{4BF3D91E-1FC6-4AF8-9541-753A1348DF9D}" srcOrd="0" destOrd="0" presId="urn:microsoft.com/office/officeart/2005/8/layout/vList2"/>
    <dgm:cxn modelId="{E8C7E087-C267-4774-85FA-2058FE06F111}" srcId="{ADB427B3-0BE3-4459-89CF-465EFAE27E85}" destId="{150F4A5E-F61C-4061-82F5-21F2EE6D1B6B}" srcOrd="0" destOrd="0" parTransId="{313C5EAB-EDD3-4F8B-B951-EECA01C0E92A}" sibTransId="{6538A54A-2BB3-455C-82F6-2CFBA8697155}"/>
    <dgm:cxn modelId="{940E3891-9323-4AA9-8498-61AC05E249D7}" srcId="{ADB427B3-0BE3-4459-89CF-465EFAE27E85}" destId="{4DE74432-90CB-413D-9AAB-96C3701C6A4F}" srcOrd="1" destOrd="0" parTransId="{611BC84D-A46E-4A5C-8AB9-CA0D2EC5E4FC}" sibTransId="{C2BD0C73-D001-4C7E-B8EB-FF1F65ACDF0F}"/>
    <dgm:cxn modelId="{7D733793-9486-4E97-AC3F-7789E9F045B9}" type="presOf" srcId="{44BCF0B6-3353-4755-98DF-4E925731CAD4}" destId="{C1716C7D-C1A1-4D26-9244-B9760D7BF5B4}" srcOrd="0" destOrd="4" presId="urn:microsoft.com/office/officeart/2005/8/layout/vList2"/>
    <dgm:cxn modelId="{0A5FDC9A-B72C-45FC-B88C-CAE5AE404B5C}" type="presOf" srcId="{2DBAB7C2-B17E-42B4-A01B-9E3FCCAD7425}" destId="{F862E190-0ABB-448A-93F7-D4781B9C22B8}" srcOrd="0" destOrd="0" presId="urn:microsoft.com/office/officeart/2005/8/layout/vList2"/>
    <dgm:cxn modelId="{30E93C9B-4470-4ACE-82C1-729672C362AA}" srcId="{F3463ECC-F506-4CF2-82B0-3CA014AC028B}" destId="{0F38E7A2-3367-479B-91EE-EB0950D4E21C}" srcOrd="1" destOrd="0" parTransId="{8C1A9CF3-F1B3-4B3F-A2FB-51C0D7E318FE}" sibTransId="{38B7023A-3E7F-4A78-ACBD-D0D7E2100AF9}"/>
    <dgm:cxn modelId="{5BA7699E-0BE6-4387-9448-5F81E0A38DCE}" type="presOf" srcId="{4D5D5CEB-1171-4736-99E6-1F039391062B}" destId="{70394674-135D-4FD5-A833-174620510EC3}" srcOrd="0" destOrd="0" presId="urn:microsoft.com/office/officeart/2005/8/layout/vList2"/>
    <dgm:cxn modelId="{090BDF9E-076F-46E7-8647-5FFF567BE78F}" type="presOf" srcId="{0F38E7A2-3367-479B-91EE-EB0950D4E21C}" destId="{C1716C7D-C1A1-4D26-9244-B9760D7BF5B4}" srcOrd="0" destOrd="5" presId="urn:microsoft.com/office/officeart/2005/8/layout/vList2"/>
    <dgm:cxn modelId="{1EE1AFAE-72EC-49B3-B61C-7C38BDB26603}" srcId="{F3463ECC-F506-4CF2-82B0-3CA014AC028B}" destId="{44BCF0B6-3353-4755-98DF-4E925731CAD4}" srcOrd="0" destOrd="0" parTransId="{B51B4F41-1846-4C28-A849-FF440A191EA7}" sibTransId="{4AB4AA66-4DCA-4DD6-8F34-50898085D34C}"/>
    <dgm:cxn modelId="{6F3920C3-AE36-4E3D-B159-E51C59138F2A}" type="presOf" srcId="{DE3DBADD-1168-4071-AA8F-A072D40890EC}" destId="{C1716C7D-C1A1-4D26-9244-B9760D7BF5B4}" srcOrd="0" destOrd="0"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24CDF6C9-D3E9-4B91-8AAD-DF8965BACE03}" type="presOf" srcId="{509A8099-A68C-4631-9A9E-0512E33D719B}" destId="{C1716C7D-C1A1-4D26-9244-B9760D7BF5B4}" srcOrd="0" destOrd="1" presId="urn:microsoft.com/office/officeart/2005/8/layout/vList2"/>
    <dgm:cxn modelId="{CFD7A7CC-207A-449A-AFF6-B892C5E872E6}" type="presOf" srcId="{150F4A5E-F61C-4061-82F5-21F2EE6D1B6B}" destId="{C1716C7D-C1A1-4D26-9244-B9760D7BF5B4}" srcOrd="0" destOrd="9" presId="urn:microsoft.com/office/officeart/2005/8/layout/vList2"/>
    <dgm:cxn modelId="{C82DDBCC-9A76-40B5-B11E-556062551AE3}" srcId="{CC003C5E-FC31-4DE0-9C99-61211B00F35B}" destId="{9FA272E0-6465-4A64-B22A-6DE31A164182}" srcOrd="0" destOrd="0" parTransId="{E13BD360-A1C1-43FE-B012-D102AF2323B7}" sibTransId="{7E50987E-4830-44A0-8367-4C2799F63F3F}"/>
    <dgm:cxn modelId="{C71220D5-A540-4552-B193-41FA28563AC1}" type="presOf" srcId="{CAA1D930-8873-44DA-984B-895FCAEAFC54}" destId="{3519A503-F86F-4545-9947-B084EFCE800A}" srcOrd="0" destOrd="3" presId="urn:microsoft.com/office/officeart/2005/8/layout/vList2"/>
    <dgm:cxn modelId="{6E3966DC-C9EF-4EE8-B719-4109CC5F166D}" type="presOf" srcId="{E179BD82-6868-441A-8189-888650244EA7}" destId="{3519A503-F86F-4545-9947-B084EFCE800A}" srcOrd="0" destOrd="2" presId="urn:microsoft.com/office/officeart/2005/8/layout/vList2"/>
    <dgm:cxn modelId="{7BF399DF-AAFC-4135-A219-E4BF6CB52E9D}" srcId="{4D5D5CEB-1171-4736-99E6-1F039391062B}" destId="{ADB427B3-0BE3-4459-89CF-465EFAE27E85}" srcOrd="3" destOrd="0" parTransId="{7E1AFACA-D5C2-4986-A48D-AE54CB9FF7A3}" sibTransId="{5C389F97-9007-4096-B525-B08679E743FE}"/>
    <dgm:cxn modelId="{E17118E6-C958-4F32-9E38-450AF0115DB8}" type="presOf" srcId="{4DE74432-90CB-413D-9AAB-96C3701C6A4F}" destId="{C1716C7D-C1A1-4D26-9244-B9760D7BF5B4}" srcOrd="0" destOrd="10" presId="urn:microsoft.com/office/officeart/2005/8/layout/vList2"/>
    <dgm:cxn modelId="{DEF0BAE9-A4F2-4E7C-B0D4-69AD0FB568D1}" type="presOf" srcId="{29CED50B-CFB0-481A-9840-8F71916D75B9}" destId="{3519A503-F86F-4545-9947-B084EFCE800A}" srcOrd="0" destOrd="0" presId="urn:microsoft.com/office/officeart/2005/8/layout/vList2"/>
    <dgm:cxn modelId="{3382AFF3-3B91-43FE-BF0B-5805A250A71B}" srcId="{EACBBD5B-80BD-4C0E-A3B5-40C3BEE8F047}" destId="{CA9D9439-F8D4-438C-B95F-16583014876C}" srcOrd="0" destOrd="0" parTransId="{5D4B9382-9825-4E30-A3BA-C7DE1457954A}" sibTransId="{DEC1A511-EF5F-4662-961A-92A22F8FE7DB}"/>
    <dgm:cxn modelId="{BA5753FB-A6BA-4537-9096-1468752A4778}" type="presOf" srcId="{ADB427B3-0BE3-4459-89CF-465EFAE27E85}" destId="{C1716C7D-C1A1-4D26-9244-B9760D7BF5B4}" srcOrd="0" destOrd="8" presId="urn:microsoft.com/office/officeart/2005/8/layout/vList2"/>
    <dgm:cxn modelId="{A4658BFE-EA8E-41B5-8F6B-83144145BF94}" srcId="{E179BD82-6868-441A-8189-888650244EA7}" destId="{CAA1D930-8873-44DA-984B-895FCAEAFC54}" srcOrd="0" destOrd="0" parTransId="{D7D690FD-EDD4-48B4-9A01-8B676CAC4827}" sibTransId="{C4276609-9F8E-4158-8956-FFD327EAE6F6}"/>
    <dgm:cxn modelId="{EDEF6F8B-420D-4D87-8459-9C5F467855DF}" type="presParOf" srcId="{F862E190-0ABB-448A-93F7-D4781B9C22B8}" destId="{70394674-135D-4FD5-A833-174620510EC3}" srcOrd="0" destOrd="0" presId="urn:microsoft.com/office/officeart/2005/8/layout/vList2"/>
    <dgm:cxn modelId="{9C626BBA-DDF5-4907-BA2F-57B8B53DF2CC}" type="presParOf" srcId="{F862E190-0ABB-448A-93F7-D4781B9C22B8}" destId="{C1716C7D-C1A1-4D26-9244-B9760D7BF5B4}" srcOrd="1" destOrd="0" presId="urn:microsoft.com/office/officeart/2005/8/layout/vList2"/>
    <dgm:cxn modelId="{430CA939-29AA-4553-8FA5-1E98BB71651C}" type="presParOf" srcId="{F862E190-0ABB-448A-93F7-D4781B9C22B8}" destId="{4BF3D91E-1FC6-4AF8-9541-753A1348DF9D}" srcOrd="2" destOrd="0" presId="urn:microsoft.com/office/officeart/2005/8/layout/vList2"/>
    <dgm:cxn modelId="{E357DF53-84D4-4450-A12A-DD7A35D1A210}"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dgm:spPr/>
      <dgm:t>
        <a:bodyPr/>
        <a:lstStyle/>
        <a:p>
          <a:pPr algn="l" rtl="0"/>
          <a:r>
            <a:rPr lang="en-US">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DE3DBADD-1168-4071-AA8F-A072D40890EC}">
      <dgm:prSet phldr="0"/>
      <dgm:spPr/>
      <dgm:t>
        <a:bodyPr/>
        <a:lstStyle/>
        <a:p>
          <a:pPr algn="l" rtl="0"/>
          <a:r>
            <a:rPr lang="en-US" b="1">
              <a:latin typeface="Calibri" panose="020F0502020204030204" pitchFamily="34" charset="0"/>
              <a:cs typeface="Calibri" panose="020F0502020204030204" pitchFamily="34" charset="0"/>
            </a:rPr>
            <a:t>Preprocessing the tweets for Topic Modelling</a:t>
          </a:r>
        </a:p>
      </dgm:t>
    </dgm:pt>
    <dgm:pt modelId="{648C35FB-AAEE-4D6D-93CE-FEEA6B5753CE}" type="par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58C4EF4-E63E-4CE5-8259-69EACDB768C5}" type="sib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166F2BF-3740-486B-9A07-063F9061C72F}">
      <dgm:prSet phldr="0"/>
      <dgm:spPr/>
      <dgm:t>
        <a:bodyPr/>
        <a:lstStyle/>
        <a:p>
          <a:pPr algn="l" rtl="0"/>
          <a:r>
            <a:rPr lang="en-US">
              <a:latin typeface="Calibri" panose="020F0502020204030204" pitchFamily="34" charset="0"/>
              <a:cs typeface="Calibri" panose="020F0502020204030204" pitchFamily="34" charset="0"/>
            </a:rPr>
            <a:t>Preprocessed the tweets to deal with stop words and most common foreign words so that they don't skew topic modelling results</a:t>
          </a:r>
        </a:p>
      </dgm:t>
    </dgm:pt>
    <dgm:pt modelId="{9E3DF216-72C4-4259-A288-139CF5D6D260}" type="par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6F0359E8-B336-4CD3-91F9-A1738B62600F}" type="sib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CA9D9439-F8D4-438C-B95F-16583014876C}">
      <dgm:prSet phldr="0"/>
      <dgm:spPr/>
      <dgm:t>
        <a:bodyPr/>
        <a:lstStyle/>
        <a:p>
          <a:pPr algn="l" rtl="0"/>
          <a:r>
            <a:rPr lang="en-US" b="1">
              <a:latin typeface="Calibri" panose="020F0502020204030204" pitchFamily="34" charset="0"/>
              <a:cs typeface="Calibri" panose="020F0502020204030204" pitchFamily="34" charset="0"/>
            </a:rPr>
            <a:t>Implementation of Unsupervised and Semi-Supervised LDA using </a:t>
          </a:r>
          <a:r>
            <a:rPr lang="en-US" b="1" err="1">
              <a:latin typeface="Calibri" panose="020F0502020204030204" pitchFamily="34" charset="0"/>
              <a:cs typeface="Calibri" panose="020F0502020204030204" pitchFamily="34" charset="0"/>
            </a:rPr>
            <a:t>Gensim</a:t>
          </a:r>
          <a:r>
            <a:rPr lang="en-US" b="1">
              <a:latin typeface="Calibri" panose="020F0502020204030204" pitchFamily="34" charset="0"/>
              <a:cs typeface="Calibri" panose="020F0502020204030204" pitchFamily="34" charset="0"/>
            </a:rPr>
            <a:t> for Topic Modelling</a:t>
          </a:r>
        </a:p>
      </dgm:t>
    </dgm:pt>
    <dgm:pt modelId="{5D4B9382-9825-4E30-A3BA-C7DE1457954A}" type="par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DEC1A511-EF5F-4662-961A-92A22F8FE7DB}" type="sib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ADB427B3-0BE3-4459-89CF-465EFAE27E85}">
      <dgm:prSet phldr="0"/>
      <dgm:spPr/>
      <dgm:t>
        <a:bodyPr/>
        <a:lstStyle/>
        <a:p>
          <a:pPr algn="l"/>
          <a:r>
            <a:rPr lang="en-US" b="1">
              <a:latin typeface="Calibri" panose="020F0502020204030204" pitchFamily="34" charset="0"/>
              <a:cs typeface="Calibri" panose="020F0502020204030204" pitchFamily="34" charset="0"/>
            </a:rPr>
            <a:t>Report &amp; Presentation</a:t>
          </a:r>
          <a:endParaRPr lang="en-US">
            <a:latin typeface="Calibri" panose="020F0502020204030204" pitchFamily="34" charset="0"/>
            <a:cs typeface="Calibri" panose="020F0502020204030204" pitchFamily="34" charset="0"/>
          </a:endParaRPr>
        </a:p>
      </dgm:t>
    </dgm:pt>
    <dgm:pt modelId="{7E1AFACA-D5C2-4986-A48D-AE54CB9FF7A3}" type="par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5C389F97-9007-4096-B525-B08679E743FE}" type="sibTrans" cxnId="{7BF399DF-AAFC-4135-A219-E4BF6CB52E9D}">
      <dgm:prSet/>
      <dgm:spPr/>
      <dgm:t>
        <a:bodyPr/>
        <a:lstStyle/>
        <a:p>
          <a:endParaRPr lang="en-SG">
            <a:latin typeface="Calibri" panose="020F0502020204030204" pitchFamily="34" charset="0"/>
            <a:cs typeface="Calibri" panose="020F0502020204030204" pitchFamily="34" charset="0"/>
          </a:endParaRPr>
        </a:p>
      </dgm:t>
    </dgm:pt>
    <dgm:pt modelId="{150F4A5E-F61C-4061-82F5-21F2EE6D1B6B}">
      <dgm:prSet phldr="0"/>
      <dgm:spPr/>
      <dgm:t>
        <a:bodyPr/>
        <a:lstStyle/>
        <a:p>
          <a:pPr algn="l" rtl="0"/>
          <a:r>
            <a:rPr lang="en-US">
              <a:latin typeface="Calibri" panose="020F0502020204030204" pitchFamily="34" charset="0"/>
              <a:cs typeface="Calibri" panose="020F0502020204030204" pitchFamily="34" charset="0"/>
            </a:rPr>
            <a:t>Contributed to writing sections in the project report and presentation slides on experiment design: unsupervised and semi-supervised topic modelling.</a:t>
          </a:r>
        </a:p>
      </dgm:t>
    </dgm:pt>
    <dgm:pt modelId="{313C5EAB-EDD3-4F8B-B951-EECA01C0E92A}" type="par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6538A54A-2BB3-455C-82F6-2CFBA8697155}" type="sibTrans" cxnId="{E8C7E087-C267-4774-85FA-2058FE06F111}">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dgm:spPr/>
      <dgm:t>
        <a:bodyPr/>
        <a:lstStyle/>
        <a:p>
          <a:pPr algn="l"/>
          <a:r>
            <a:rPr lang="en-US">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dgm:spPr/>
      <dgm:t>
        <a:bodyPr/>
        <a:lstStyle/>
        <a:p>
          <a:pPr algn="l" rtl="0"/>
          <a:r>
            <a:rPr lang="en-US" b="1">
              <a:latin typeface="Calibri" panose="020F0502020204030204" pitchFamily="34" charset="0"/>
              <a:cs typeface="Calibri" panose="020F0502020204030204" pitchFamily="34" charset="0"/>
            </a:rPr>
            <a:t>Importance of data quality for topic modeling</a:t>
          </a:r>
          <a:r>
            <a:rPr lang="en-US">
              <a:latin typeface="Calibri" panose="020F0502020204030204" pitchFamily="34" charset="0"/>
              <a:cs typeface="Calibri" panose="020F0502020204030204" pitchFamily="34" charset="0"/>
            </a:rPr>
            <a:t>:</a:t>
          </a: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77879D58-C989-4D46-91DE-4F0E723D299A}">
      <dgm:prSet phldr="0"/>
      <dgm:spPr/>
      <dgm:t>
        <a:bodyPr/>
        <a:lstStyle/>
        <a:p>
          <a:pPr algn="l" rtl="0"/>
          <a:r>
            <a:rPr lang="en-US">
              <a:latin typeface="Calibri" panose="020F0502020204030204" pitchFamily="34" charset="0"/>
              <a:cs typeface="Calibri" panose="020F0502020204030204" pitchFamily="34" charset="0"/>
            </a:rPr>
            <a:t>Recognized the critical role of data preprocessing in identifying the most significant topics.</a:t>
          </a:r>
        </a:p>
      </dgm:t>
    </dgm:pt>
    <dgm:pt modelId="{80E4679F-C535-4120-B0D0-788AE7EA7EAD}" type="par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4439F91-E364-44B2-9971-F79D66B1DF50}" type="sib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179BD82-6868-441A-8189-888650244EA7}">
      <dgm:prSet phldr="0"/>
      <dgm:spPr/>
      <dgm:t>
        <a:bodyPr/>
        <a:lstStyle/>
        <a:p>
          <a:pPr algn="l" rtl="0"/>
          <a:r>
            <a:rPr lang="en-US" b="1">
              <a:latin typeface="Calibri" panose="020F0502020204030204" pitchFamily="34" charset="0"/>
              <a:cs typeface="Calibri" panose="020F0502020204030204" pitchFamily="34" charset="0"/>
            </a:rPr>
            <a:t> Importance of the number of topics in topic modelling</a:t>
          </a:r>
          <a:r>
            <a:rPr lang="en-US">
              <a:latin typeface="Calibri" panose="020F0502020204030204" pitchFamily="34" charset="0"/>
              <a:cs typeface="Calibri" panose="020F0502020204030204" pitchFamily="34" charset="0"/>
            </a:rPr>
            <a:t>:</a:t>
          </a:r>
        </a:p>
      </dgm:t>
    </dgm:pt>
    <dgm:pt modelId="{A5AB75B1-EC76-4A76-8E58-F0748CDC2D06}" type="par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A5C3D0D7-0EB4-4141-9CAF-F8CB797AD316}" type="sibTrans" cxnId="{8F38653F-8EC7-4643-93B0-B373426F8134}">
      <dgm:prSet/>
      <dgm:spPr/>
      <dgm:t>
        <a:bodyPr/>
        <a:lstStyle/>
        <a:p>
          <a:endParaRPr lang="en-SG">
            <a:latin typeface="Calibri" panose="020F0502020204030204" pitchFamily="34" charset="0"/>
            <a:cs typeface="Calibri" panose="020F0502020204030204" pitchFamily="34" charset="0"/>
          </a:endParaRPr>
        </a:p>
      </dgm:t>
    </dgm:pt>
    <dgm:pt modelId="{CAA1D930-8873-44DA-984B-895FCAEAFC54}">
      <dgm:prSet phldr="0"/>
      <dgm:spPr/>
      <dgm:t>
        <a:bodyPr/>
        <a:lstStyle/>
        <a:p>
          <a:pPr algn="l" rtl="0"/>
          <a:r>
            <a:rPr lang="en-US">
              <a:latin typeface="Calibri" panose="020F0502020204030204" pitchFamily="34" charset="0"/>
              <a:cs typeface="Calibri" panose="020F0502020204030204" pitchFamily="34" charset="0"/>
            </a:rPr>
            <a:t>Selection of the optimum number of topics is crucial for the topics obtained to be distinct and interpretable.</a:t>
          </a:r>
        </a:p>
      </dgm:t>
    </dgm:pt>
    <dgm:pt modelId="{D7D690FD-EDD4-48B4-9A01-8B676CAC4827}" type="par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4276609-9F8E-4158-8956-FFD327EAE6F6}" type="sibTrans" cxnId="{A4658BFE-EA8E-41B5-8F6B-83144145BF94}">
      <dgm:prSet/>
      <dgm:spPr/>
      <dgm:t>
        <a:bodyPr/>
        <a:lstStyle/>
        <a:p>
          <a:endParaRPr lang="en-SG">
            <a:latin typeface="Calibri" panose="020F0502020204030204" pitchFamily="34" charset="0"/>
            <a:cs typeface="Calibri" panose="020F0502020204030204" pitchFamily="34" charset="0"/>
          </a:endParaRPr>
        </a:p>
      </dgm:t>
    </dgm:pt>
    <dgm:pt modelId="{CC003C5E-FC31-4DE0-9C99-61211B00F35B}">
      <dgm:prSet phldr="0"/>
      <dgm:spPr/>
      <dgm:t>
        <a:bodyPr/>
        <a:lstStyle/>
        <a:p>
          <a:pPr algn="l"/>
          <a:r>
            <a:rPr lang="en-US" b="1">
              <a:latin typeface="Calibri" panose="020F0502020204030204" pitchFamily="34" charset="0"/>
              <a:cs typeface="Calibri" panose="020F0502020204030204" pitchFamily="34" charset="0"/>
            </a:rPr>
            <a:t>Collaboration in Problem-Solving</a:t>
          </a:r>
          <a:r>
            <a:rPr lang="en-US">
              <a:latin typeface="Calibri" panose="020F0502020204030204" pitchFamily="34" charset="0"/>
              <a:cs typeface="Calibri" panose="020F0502020204030204" pitchFamily="34" charset="0"/>
            </a:rPr>
            <a:t>:</a:t>
          </a:r>
        </a:p>
      </dgm:t>
    </dgm:pt>
    <dgm:pt modelId="{C7C4C289-B5DF-41E1-B213-ECAC328C7ECE}" type="par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CED7475-F488-48D1-8E76-529B45FE5063}" type="sibTrans" cxnId="{E3933709-A0B3-472C-B451-71EAFB3D9AE7}">
      <dgm:prSet/>
      <dgm:spPr/>
      <dgm:t>
        <a:bodyPr/>
        <a:lstStyle/>
        <a:p>
          <a:endParaRPr lang="en-SG">
            <a:latin typeface="Calibri" panose="020F0502020204030204" pitchFamily="34" charset="0"/>
            <a:cs typeface="Calibri" panose="020F0502020204030204" pitchFamily="34" charset="0"/>
          </a:endParaRPr>
        </a:p>
      </dgm:t>
    </dgm:pt>
    <dgm:pt modelId="{9FA272E0-6465-4A64-B22A-6DE31A164182}">
      <dgm:prSet phldr="0"/>
      <dgm:spPr/>
      <dgm:t>
        <a:bodyPr/>
        <a:lstStyle/>
        <a:p>
          <a:pPr algn="l"/>
          <a:r>
            <a:rPr lang="en-US">
              <a:latin typeface="Calibri" panose="020F0502020204030204" pitchFamily="34" charset="0"/>
              <a:cs typeface="Calibri" panose="020F0502020204030204" pitchFamily="34" charset="0"/>
            </a:rPr>
            <a:t>Collaborated with the team to identify key use cases, and solve problems encountered during the project..</a:t>
          </a:r>
        </a:p>
      </dgm:t>
    </dgm:pt>
    <dgm:pt modelId="{E13BD360-A1C1-43FE-B012-D102AF2323B7}" type="par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7E50987E-4830-44A0-8367-4C2799F63F3F}" type="sibTrans" cxnId="{C82DDBCC-9A76-40B5-B11E-556062551AE3}">
      <dgm:prSet/>
      <dgm:spPr/>
      <dgm:t>
        <a:bodyPr/>
        <a:lstStyle/>
        <a:p>
          <a:endParaRPr lang="en-SG">
            <a:latin typeface="Calibri" panose="020F0502020204030204" pitchFamily="34" charset="0"/>
            <a:cs typeface="Calibri" panose="020F0502020204030204" pitchFamily="34" charset="0"/>
          </a:endParaRPr>
        </a:p>
      </dgm:t>
    </dgm:pt>
    <dgm:pt modelId="{F10D71F6-2603-4E0A-A667-DDBDCF8861A4}">
      <dgm:prSet phldr="0"/>
      <dgm:spPr/>
      <dgm:t>
        <a:bodyPr/>
        <a:lstStyle/>
        <a:p>
          <a:pPr algn="l" rtl="0"/>
          <a:r>
            <a:rPr lang="en-US" b="0">
              <a:latin typeface="Calibri" panose="020F0502020204030204" pitchFamily="34" charset="0"/>
              <a:cs typeface="Calibri" panose="020F0502020204030204" pitchFamily="34" charset="0"/>
            </a:rPr>
            <a:t>Implemented Unsupervised LDA for positive, negative and neutral sentiment tweets using gensim.</a:t>
          </a:r>
        </a:p>
      </dgm:t>
    </dgm:pt>
    <dgm:pt modelId="{CC8DD483-4655-486C-9FE5-2E643C8586A9}" type="parTrans" cxnId="{6D68F275-3765-4652-9664-FD3699AC9766}">
      <dgm:prSet/>
      <dgm:spPr/>
      <dgm:t>
        <a:bodyPr/>
        <a:lstStyle/>
        <a:p>
          <a:endParaRPr lang="en-IN">
            <a:latin typeface="Calibri" panose="020F0502020204030204" pitchFamily="34" charset="0"/>
            <a:cs typeface="Calibri" panose="020F0502020204030204" pitchFamily="34" charset="0"/>
          </a:endParaRPr>
        </a:p>
      </dgm:t>
    </dgm:pt>
    <dgm:pt modelId="{8CAC2BD2-A235-4961-906C-54A4B9E7C232}" type="sibTrans" cxnId="{6D68F275-3765-4652-9664-FD3699AC9766}">
      <dgm:prSet/>
      <dgm:spPr/>
      <dgm:t>
        <a:bodyPr/>
        <a:lstStyle/>
        <a:p>
          <a:endParaRPr lang="en-IN">
            <a:latin typeface="Calibri" panose="020F0502020204030204" pitchFamily="34" charset="0"/>
            <a:cs typeface="Calibri" panose="020F0502020204030204" pitchFamily="34" charset="0"/>
          </a:endParaRPr>
        </a:p>
      </dgm:t>
    </dgm:pt>
    <dgm:pt modelId="{34EEB476-4207-4D7B-A21C-6A297FD1F4A4}">
      <dgm:prSet phldr="0"/>
      <dgm:spPr/>
      <dgm:t>
        <a:bodyPr/>
        <a:lstStyle/>
        <a:p>
          <a:pPr algn="l" rtl="0"/>
          <a:r>
            <a:rPr lang="en-US" b="0">
              <a:latin typeface="Calibri" panose="020F0502020204030204" pitchFamily="34" charset="0"/>
              <a:cs typeface="Calibri" panose="020F0502020204030204" pitchFamily="34" charset="0"/>
            </a:rPr>
            <a:t>Created Visualizations to view the results of the Unsupervised and Semi-Supervised LDA using </a:t>
          </a:r>
          <a:r>
            <a:rPr lang="en-US" b="0" err="1">
              <a:latin typeface="Calibri" panose="020F0502020204030204" pitchFamily="34" charset="0"/>
              <a:cs typeface="Calibri" panose="020F0502020204030204" pitchFamily="34" charset="0"/>
            </a:rPr>
            <a:t>pyLDAvis</a:t>
          </a:r>
          <a:r>
            <a:rPr lang="en-US" b="0">
              <a:latin typeface="Calibri" panose="020F0502020204030204" pitchFamily="34" charset="0"/>
              <a:cs typeface="Calibri" panose="020F0502020204030204" pitchFamily="34" charset="0"/>
            </a:rPr>
            <a:t> to helping identify key topics.</a:t>
          </a:r>
        </a:p>
      </dgm:t>
    </dgm:pt>
    <dgm:pt modelId="{D2200BE7-5B91-471A-8956-65B47312E44F}" type="parTrans" cxnId="{91A5C74F-7581-47E5-9C91-992E09C9AA51}">
      <dgm:prSet/>
      <dgm:spPr/>
      <dgm:t>
        <a:bodyPr/>
        <a:lstStyle/>
        <a:p>
          <a:endParaRPr lang="en-IN">
            <a:latin typeface="Calibri" panose="020F0502020204030204" pitchFamily="34" charset="0"/>
            <a:cs typeface="Calibri" panose="020F0502020204030204" pitchFamily="34" charset="0"/>
          </a:endParaRPr>
        </a:p>
      </dgm:t>
    </dgm:pt>
    <dgm:pt modelId="{24AE4588-D548-43E2-ADBD-807369FF4097}" type="sibTrans" cxnId="{91A5C74F-7581-47E5-9C91-992E09C9AA51}">
      <dgm:prSet/>
      <dgm:spPr/>
      <dgm:t>
        <a:bodyPr/>
        <a:lstStyle/>
        <a:p>
          <a:endParaRPr lang="en-IN">
            <a:latin typeface="Calibri" panose="020F0502020204030204" pitchFamily="34" charset="0"/>
            <a:cs typeface="Calibri" panose="020F0502020204030204" pitchFamily="34" charset="0"/>
          </a:endParaRPr>
        </a:p>
      </dgm:t>
    </dgm:pt>
    <dgm:pt modelId="{F76BF5FF-FB83-4658-9EB5-29C58A328C15}">
      <dgm:prSet phldr="0"/>
      <dgm:spPr/>
      <dgm:t>
        <a:bodyPr/>
        <a:lstStyle/>
        <a:p>
          <a:pPr algn="l" rtl="0"/>
          <a:r>
            <a:rPr lang="en-US" b="0">
              <a:latin typeface="Calibri" panose="020F0502020204030204" pitchFamily="34" charset="0"/>
              <a:cs typeface="Calibri" panose="020F0502020204030204" pitchFamily="34" charset="0"/>
            </a:rPr>
            <a:t>Incorporated seed topics and seed words proposed by other team members to implement Semi-supervised LDA on positive, negative and neutral sentiment tweets.</a:t>
          </a:r>
        </a:p>
      </dgm:t>
    </dgm:pt>
    <dgm:pt modelId="{FB960F49-C1A1-434B-961B-ED3F111EA9AA}" type="parTrans" cxnId="{E2737C73-E7F7-4BB5-BF9A-7BB0D5558C1B}">
      <dgm:prSet/>
      <dgm:spPr/>
      <dgm:t>
        <a:bodyPr/>
        <a:lstStyle/>
        <a:p>
          <a:endParaRPr lang="en-IN">
            <a:latin typeface="Calibri" panose="020F0502020204030204" pitchFamily="34" charset="0"/>
            <a:cs typeface="Calibri" panose="020F0502020204030204" pitchFamily="34" charset="0"/>
          </a:endParaRPr>
        </a:p>
      </dgm:t>
    </dgm:pt>
    <dgm:pt modelId="{D51DFE50-5683-4C3D-B7CC-2B278CAC8249}" type="sibTrans" cxnId="{E2737C73-E7F7-4BB5-BF9A-7BB0D5558C1B}">
      <dgm:prSet/>
      <dgm:spPr/>
      <dgm:t>
        <a:bodyPr/>
        <a:lstStyle/>
        <a:p>
          <a:endParaRPr lang="en-IN">
            <a:latin typeface="Calibri" panose="020F0502020204030204" pitchFamily="34" charset="0"/>
            <a:cs typeface="Calibri" panose="020F0502020204030204" pitchFamily="34" charset="0"/>
          </a:endParaRPr>
        </a:p>
      </dgm:t>
    </dgm:pt>
    <dgm:pt modelId="{2DADEC35-9CB0-4349-AF99-803012C2E540}">
      <dgm:prSet phldr="0"/>
      <dgm:spPr/>
      <dgm:t>
        <a:bodyPr/>
        <a:lstStyle/>
        <a:p>
          <a:pPr algn="l" rtl="0"/>
          <a:r>
            <a:rPr lang="en-US">
              <a:latin typeface="Calibri" panose="020F0502020204030204" pitchFamily="34" charset="0"/>
              <a:cs typeface="Calibri" panose="020F0502020204030204" pitchFamily="34" charset="0"/>
            </a:rPr>
            <a:t>Selecting appropriate seed topics and seed words can help bias the LDA model to identify more relevant topics and reduce noise.</a:t>
          </a:r>
        </a:p>
      </dgm:t>
    </dgm:pt>
    <dgm:pt modelId="{4F5FC036-A831-4607-8265-8C97FEC8A464}" type="parTrans" cxnId="{502E02B4-3012-4E63-9EA1-AA79E8E7B836}">
      <dgm:prSet/>
      <dgm:spPr/>
      <dgm:t>
        <a:bodyPr/>
        <a:lstStyle/>
        <a:p>
          <a:endParaRPr lang="en-IN">
            <a:latin typeface="Calibri" panose="020F0502020204030204" pitchFamily="34" charset="0"/>
            <a:cs typeface="Calibri" panose="020F0502020204030204" pitchFamily="34" charset="0"/>
          </a:endParaRPr>
        </a:p>
      </dgm:t>
    </dgm:pt>
    <dgm:pt modelId="{EA7372A0-4375-42B7-95FE-CCB6D9A1CA22}" type="sibTrans" cxnId="{502E02B4-3012-4E63-9EA1-AA79E8E7B836}">
      <dgm:prSet/>
      <dgm:spPr/>
      <dgm:t>
        <a:bodyPr/>
        <a:lstStyle/>
        <a:p>
          <a:endParaRPr lang="en-IN">
            <a:latin typeface="Calibri" panose="020F0502020204030204" pitchFamily="34" charset="0"/>
            <a:cs typeface="Calibri" panose="020F0502020204030204" pitchFamily="34" charset="0"/>
          </a:endParaRPr>
        </a:p>
      </dgm:t>
    </dgm:pt>
    <dgm:pt modelId="{538C9760-BC26-4D1F-9534-6D879ECA04DD}">
      <dgm:prSet phldr="0"/>
      <dgm:spPr/>
      <dgm:t>
        <a:bodyPr/>
        <a:lstStyle/>
        <a:p>
          <a:pPr algn="l" rtl="0"/>
          <a:r>
            <a:rPr lang="en-US" b="1">
              <a:latin typeface="Calibri" panose="020F0502020204030204" pitchFamily="34" charset="0"/>
              <a:cs typeface="Calibri" panose="020F0502020204030204" pitchFamily="34" charset="0"/>
            </a:rPr>
            <a:t>Importance of selection of seed topics and seed words in semi-supervised LDA:</a:t>
          </a:r>
        </a:p>
      </dgm:t>
    </dgm:pt>
    <dgm:pt modelId="{6BA4A268-DC39-4658-8DE8-679EFF23C42E}" type="parTrans" cxnId="{DDCE0197-AF56-4BFF-9D36-D96473A7F409}">
      <dgm:prSet/>
      <dgm:spPr/>
      <dgm:t>
        <a:bodyPr/>
        <a:lstStyle/>
        <a:p>
          <a:endParaRPr lang="en-IN">
            <a:latin typeface="Calibri" panose="020F0502020204030204" pitchFamily="34" charset="0"/>
            <a:cs typeface="Calibri" panose="020F0502020204030204" pitchFamily="34" charset="0"/>
          </a:endParaRPr>
        </a:p>
      </dgm:t>
    </dgm:pt>
    <dgm:pt modelId="{51EBAD4B-472D-48BE-ABB8-3F9057F8FBFF}" type="sibTrans" cxnId="{DDCE0197-AF56-4BFF-9D36-D96473A7F409}">
      <dgm:prSet/>
      <dgm:spPr/>
      <dgm:t>
        <a:bodyPr/>
        <a:lstStyle/>
        <a:p>
          <a:endParaRPr lang="en-IN">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C1716C7D-C1A1-4D26-9244-B9760D7BF5B4}"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A5B0C504-8EAD-48C7-A140-63AA4998DAE5}" type="presOf" srcId="{2DADEC35-9CB0-4349-AF99-803012C2E540}" destId="{3519A503-F86F-4545-9947-B084EFCE800A}" srcOrd="0" destOrd="5" presId="urn:microsoft.com/office/officeart/2005/8/layout/vList2"/>
    <dgm:cxn modelId="{E3933709-A0B3-472C-B451-71EAFB3D9AE7}" srcId="{F25DF322-1DE5-494A-98F6-1463E9ABA59D}" destId="{CC003C5E-FC31-4DE0-9C99-61211B00F35B}" srcOrd="3" destOrd="0" parTransId="{C7C4C289-B5DF-41E1-B213-ECAC328C7ECE}" sibTransId="{9CED7475-F488-48D1-8E76-529B45FE5063}"/>
    <dgm:cxn modelId="{BF9F6C12-5FFC-4D6E-A6F7-DFD70D9743DE}" type="presOf" srcId="{F25DF322-1DE5-494A-98F6-1463E9ABA59D}" destId="{4BF3D91E-1FC6-4AF8-9541-753A1348DF9D}" srcOrd="0" destOrd="0" presId="urn:microsoft.com/office/officeart/2005/8/layout/vList2"/>
    <dgm:cxn modelId="{9D046D16-B3D8-449B-BE27-C8A4F528381D}" type="presOf" srcId="{77879D58-C989-4D46-91DE-4F0E723D299A}" destId="{3519A503-F86F-4545-9947-B084EFCE800A}" srcOrd="0" destOrd="1"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FDA41926-2140-4242-B5A3-2D47C223354B}" type="presOf" srcId="{8166F2BF-3740-486B-9A07-063F9061C72F}" destId="{C1716C7D-C1A1-4D26-9244-B9760D7BF5B4}" srcOrd="0" destOrd="1" presId="urn:microsoft.com/office/officeart/2005/8/layout/vList2"/>
    <dgm:cxn modelId="{D444012E-BDF1-4439-9996-FD68C0CF649C}" type="presOf" srcId="{34EEB476-4207-4D7B-A21C-6A297FD1F4A4}" destId="{C1716C7D-C1A1-4D26-9244-B9760D7BF5B4}" srcOrd="0" destOrd="5" presId="urn:microsoft.com/office/officeart/2005/8/layout/vList2"/>
    <dgm:cxn modelId="{D4C14735-EDF4-47BD-AEDA-F46B29AD90DC}" srcId="{4D5D5CEB-1171-4736-99E6-1F039391062B}" destId="{DE3DBADD-1168-4071-AA8F-A072D40890EC}" srcOrd="0" destOrd="0" parTransId="{648C35FB-AAEE-4D6D-93CE-FEEA6B5753CE}" sibTransId="{858C4EF4-E63E-4CE5-8259-69EACDB768C5}"/>
    <dgm:cxn modelId="{5AD4CD3C-6284-4A36-BF74-E9054C229CF3}" type="presOf" srcId="{F76BF5FF-FB83-4658-9EB5-29C58A328C15}" destId="{C1716C7D-C1A1-4D26-9244-B9760D7BF5B4}" srcOrd="0" destOrd="4" presId="urn:microsoft.com/office/officeart/2005/8/layout/vList2"/>
    <dgm:cxn modelId="{CFCC503E-7222-4BE5-A0F9-EB3E56FA4209}" srcId="{29CED50B-CFB0-481A-9840-8F71916D75B9}" destId="{77879D58-C989-4D46-91DE-4F0E723D299A}" srcOrd="0" destOrd="0" parTransId="{80E4679F-C535-4120-B0D0-788AE7EA7EAD}" sibTransId="{E4439F91-E364-44B2-9971-F79D66B1DF50}"/>
    <dgm:cxn modelId="{8F38653F-8EC7-4643-93B0-B373426F8134}" srcId="{F25DF322-1DE5-494A-98F6-1463E9ABA59D}" destId="{E179BD82-6868-441A-8189-888650244EA7}" srcOrd="1" destOrd="0" parTransId="{A5AB75B1-EC76-4A76-8E58-F0748CDC2D06}" sibTransId="{A5C3D0D7-0EB4-4141-9CAF-F8CB797AD316}"/>
    <dgm:cxn modelId="{DE26645B-3D5B-4BCF-A3DE-D3DAC5618C34}" srcId="{DE3DBADD-1168-4071-AA8F-A072D40890EC}" destId="{8166F2BF-3740-486B-9A07-063F9061C72F}" srcOrd="0" destOrd="0" parTransId="{9E3DF216-72C4-4259-A288-139CF5D6D260}" sibTransId="{6F0359E8-B336-4CD3-91F9-A1738B62600F}"/>
    <dgm:cxn modelId="{358D9942-1D6A-462B-A80A-AE17FFD7C53A}" type="presOf" srcId="{CA9D9439-F8D4-438C-B95F-16583014876C}" destId="{C1716C7D-C1A1-4D26-9244-B9760D7BF5B4}" srcOrd="0" destOrd="2" presId="urn:microsoft.com/office/officeart/2005/8/layout/vList2"/>
    <dgm:cxn modelId="{679CA56B-13BB-46E7-9D09-B49E7A2F041F}" srcId="{2DBAB7C2-B17E-42B4-A01B-9E3FCCAD7425}" destId="{4D5D5CEB-1171-4736-99E6-1F039391062B}" srcOrd="0" destOrd="0" parTransId="{2B45835E-654A-4C95-9A33-95874A9ED92E}" sibTransId="{7FBF7CA7-B005-44DD-806C-C9924D543708}"/>
    <dgm:cxn modelId="{F88CC34B-B71B-40EE-9F00-C41639E049E5}" type="presOf" srcId="{29CED50B-CFB0-481A-9840-8F71916D75B9}" destId="{3519A503-F86F-4545-9947-B084EFCE800A}" srcOrd="0" destOrd="0" presId="urn:microsoft.com/office/officeart/2005/8/layout/vList2"/>
    <dgm:cxn modelId="{91A5C74F-7581-47E5-9C91-992E09C9AA51}" srcId="{CA9D9439-F8D4-438C-B95F-16583014876C}" destId="{34EEB476-4207-4D7B-A21C-6A297FD1F4A4}" srcOrd="2" destOrd="0" parTransId="{D2200BE7-5B91-471A-8956-65B47312E44F}" sibTransId="{24AE4588-D548-43E2-ADBD-807369FF4097}"/>
    <dgm:cxn modelId="{E2737C73-E7F7-4BB5-BF9A-7BB0D5558C1B}" srcId="{CA9D9439-F8D4-438C-B95F-16583014876C}" destId="{F76BF5FF-FB83-4658-9EB5-29C58A328C15}" srcOrd="1" destOrd="0" parTransId="{FB960F49-C1A1-434B-961B-ED3F111EA9AA}" sibTransId="{D51DFE50-5683-4C3D-B7CC-2B278CAC8249}"/>
    <dgm:cxn modelId="{B8B54075-2FBF-4718-827E-DC160C01064C}" type="presOf" srcId="{CAA1D930-8873-44DA-984B-895FCAEAFC54}" destId="{3519A503-F86F-4545-9947-B084EFCE800A}" srcOrd="0" destOrd="3" presId="urn:microsoft.com/office/officeart/2005/8/layout/vList2"/>
    <dgm:cxn modelId="{6D68F275-3765-4652-9664-FD3699AC9766}" srcId="{CA9D9439-F8D4-438C-B95F-16583014876C}" destId="{F10D71F6-2603-4E0A-A667-DDBDCF8861A4}" srcOrd="0" destOrd="0" parTransId="{CC8DD483-4655-486C-9FE5-2E643C8586A9}" sibTransId="{8CAC2BD2-A235-4961-906C-54A4B9E7C232}"/>
    <dgm:cxn modelId="{3954F07B-0086-4643-81CB-5FDF1B45161C}" type="presOf" srcId="{538C9760-BC26-4D1F-9534-6D879ECA04DD}" destId="{3519A503-F86F-4545-9947-B084EFCE800A}" srcOrd="0" destOrd="4" presId="urn:microsoft.com/office/officeart/2005/8/layout/vList2"/>
    <dgm:cxn modelId="{E8C7E087-C267-4774-85FA-2058FE06F111}" srcId="{ADB427B3-0BE3-4459-89CF-465EFAE27E85}" destId="{150F4A5E-F61C-4061-82F5-21F2EE6D1B6B}" srcOrd="0" destOrd="0" parTransId="{313C5EAB-EDD3-4F8B-B951-EECA01C0E92A}" sibTransId="{6538A54A-2BB3-455C-82F6-2CFBA8697155}"/>
    <dgm:cxn modelId="{EB94BC8F-4683-4034-9662-E5ABB6B8D712}" type="presOf" srcId="{F10D71F6-2603-4E0A-A667-DDBDCF8861A4}" destId="{C1716C7D-C1A1-4D26-9244-B9760D7BF5B4}" srcOrd="0" destOrd="3" presId="urn:microsoft.com/office/officeart/2005/8/layout/vList2"/>
    <dgm:cxn modelId="{09AAD68F-749D-45B8-A35A-92496559B39E}" type="presOf" srcId="{150F4A5E-F61C-4061-82F5-21F2EE6D1B6B}" destId="{C1716C7D-C1A1-4D26-9244-B9760D7BF5B4}" srcOrd="0" destOrd="7" presId="urn:microsoft.com/office/officeart/2005/8/layout/vList2"/>
    <dgm:cxn modelId="{DDCE0197-AF56-4BFF-9D36-D96473A7F409}" srcId="{F25DF322-1DE5-494A-98F6-1463E9ABA59D}" destId="{538C9760-BC26-4D1F-9534-6D879ECA04DD}" srcOrd="2" destOrd="0" parTransId="{6BA4A268-DC39-4658-8DE8-679EFF23C42E}" sibTransId="{51EBAD4B-472D-48BE-ABB8-3F9057F8FBFF}"/>
    <dgm:cxn modelId="{0A5FDC9A-B72C-45FC-B88C-CAE5AE404B5C}" type="presOf" srcId="{2DBAB7C2-B17E-42B4-A01B-9E3FCCAD7425}" destId="{F862E190-0ABB-448A-93F7-D4781B9C22B8}" srcOrd="0" destOrd="0" presId="urn:microsoft.com/office/officeart/2005/8/layout/vList2"/>
    <dgm:cxn modelId="{9AC7819E-34BE-4B77-81E0-62948EB70523}" type="presOf" srcId="{9FA272E0-6465-4A64-B22A-6DE31A164182}" destId="{3519A503-F86F-4545-9947-B084EFCE800A}" srcOrd="0" destOrd="7" presId="urn:microsoft.com/office/officeart/2005/8/layout/vList2"/>
    <dgm:cxn modelId="{502E02B4-3012-4E63-9EA1-AA79E8E7B836}" srcId="{538C9760-BC26-4D1F-9534-6D879ECA04DD}" destId="{2DADEC35-9CB0-4349-AF99-803012C2E540}" srcOrd="0" destOrd="0" parTransId="{4F5FC036-A831-4607-8265-8C97FEC8A464}" sibTransId="{EA7372A0-4375-42B7-95FE-CCB6D9A1CA22}"/>
    <dgm:cxn modelId="{65B503B8-A6E1-4961-9FB8-A4EAA9961A90}" type="presOf" srcId="{4D5D5CEB-1171-4736-99E6-1F039391062B}" destId="{70394674-135D-4FD5-A833-174620510EC3}" srcOrd="0" destOrd="0" presId="urn:microsoft.com/office/officeart/2005/8/layout/vList2"/>
    <dgm:cxn modelId="{EC178EBE-0BAD-4255-9527-69C63BED4DB2}" type="presOf" srcId="{E179BD82-6868-441A-8189-888650244EA7}" destId="{3519A503-F86F-4545-9947-B084EFCE800A}" srcOrd="0" destOrd="2" presId="urn:microsoft.com/office/officeart/2005/8/layout/vList2"/>
    <dgm:cxn modelId="{B01562C1-665B-4964-BFDA-5F336BE31479}" type="presOf" srcId="{ADB427B3-0BE3-4459-89CF-465EFAE27E85}" destId="{C1716C7D-C1A1-4D26-9244-B9760D7BF5B4}" srcOrd="0" destOrd="6"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C82DDBCC-9A76-40B5-B11E-556062551AE3}" srcId="{CC003C5E-FC31-4DE0-9C99-61211B00F35B}" destId="{9FA272E0-6465-4A64-B22A-6DE31A164182}" srcOrd="0" destOrd="0" parTransId="{E13BD360-A1C1-43FE-B012-D102AF2323B7}" sibTransId="{7E50987E-4830-44A0-8367-4C2799F63F3F}"/>
    <dgm:cxn modelId="{3AEDABD4-212E-49A1-B94B-F8B5144F5A16}" type="presOf" srcId="{DE3DBADD-1168-4071-AA8F-A072D40890EC}" destId="{C1716C7D-C1A1-4D26-9244-B9760D7BF5B4}" srcOrd="0" destOrd="0" presId="urn:microsoft.com/office/officeart/2005/8/layout/vList2"/>
    <dgm:cxn modelId="{7BF399DF-AAFC-4135-A219-E4BF6CB52E9D}" srcId="{4D5D5CEB-1171-4736-99E6-1F039391062B}" destId="{ADB427B3-0BE3-4459-89CF-465EFAE27E85}" srcOrd="2" destOrd="0" parTransId="{7E1AFACA-D5C2-4986-A48D-AE54CB9FF7A3}" sibTransId="{5C389F97-9007-4096-B525-B08679E743FE}"/>
    <dgm:cxn modelId="{496486EF-9484-4A34-AC47-BDC39B2B2F85}" type="presOf" srcId="{CC003C5E-FC31-4DE0-9C99-61211B00F35B}" destId="{3519A503-F86F-4545-9947-B084EFCE800A}" srcOrd="0" destOrd="6" presId="urn:microsoft.com/office/officeart/2005/8/layout/vList2"/>
    <dgm:cxn modelId="{3382AFF3-3B91-43FE-BF0B-5805A250A71B}" srcId="{4D5D5CEB-1171-4736-99E6-1F039391062B}" destId="{CA9D9439-F8D4-438C-B95F-16583014876C}" srcOrd="1" destOrd="0" parTransId="{5D4B9382-9825-4E30-A3BA-C7DE1457954A}" sibTransId="{DEC1A511-EF5F-4662-961A-92A22F8FE7DB}"/>
    <dgm:cxn modelId="{A4658BFE-EA8E-41B5-8F6B-83144145BF94}" srcId="{E179BD82-6868-441A-8189-888650244EA7}" destId="{CAA1D930-8873-44DA-984B-895FCAEAFC54}" srcOrd="0" destOrd="0" parTransId="{D7D690FD-EDD4-48B4-9A01-8B676CAC4827}" sibTransId="{C4276609-9F8E-4158-8956-FFD327EAE6F6}"/>
    <dgm:cxn modelId="{D1401F7B-9F5E-4645-857A-106426294CF8}" type="presParOf" srcId="{F862E190-0ABB-448A-93F7-D4781B9C22B8}" destId="{70394674-135D-4FD5-A833-174620510EC3}" srcOrd="0" destOrd="0" presId="urn:microsoft.com/office/officeart/2005/8/layout/vList2"/>
    <dgm:cxn modelId="{AA874FD0-8D5B-42A8-81D7-D0F97F57E293}" type="presParOf" srcId="{F862E190-0ABB-448A-93F7-D4781B9C22B8}" destId="{C1716C7D-C1A1-4D26-9244-B9760D7BF5B4}" srcOrd="1" destOrd="0" presId="urn:microsoft.com/office/officeart/2005/8/layout/vList2"/>
    <dgm:cxn modelId="{2C2E6873-16D1-4E42-9432-791E6626A418}" type="presParOf" srcId="{F862E190-0ABB-448A-93F7-D4781B9C22B8}" destId="{4BF3D91E-1FC6-4AF8-9541-753A1348DF9D}" srcOrd="2" destOrd="0" presId="urn:microsoft.com/office/officeart/2005/8/layout/vList2"/>
    <dgm:cxn modelId="{A1F5653D-8100-4C03-BF84-DF4AD656FC2E}"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dgm:spPr/>
      <dgm:t>
        <a:bodyPr/>
        <a:lstStyle/>
        <a:p>
          <a:pPr algn="l" rtl="0"/>
          <a:r>
            <a:rPr lang="en-US">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DE3DBADD-1168-4071-AA8F-A072D40890EC}">
      <dgm:prSet phldr="0"/>
      <dgm:spPr/>
      <dgm:t>
        <a:bodyPr/>
        <a:lstStyle/>
        <a:p>
          <a:pPr algn="l" rtl="0"/>
          <a:r>
            <a:rPr lang="en-US" b="1">
              <a:latin typeface="Calibri" panose="020F0502020204030204" pitchFamily="34" charset="0"/>
              <a:cs typeface="Calibri" panose="020F0502020204030204" pitchFamily="34" charset="0"/>
            </a:rPr>
            <a:t>Leadership</a:t>
          </a:r>
        </a:p>
      </dgm:t>
    </dgm:pt>
    <dgm:pt modelId="{648C35FB-AAEE-4D6D-93CE-FEEA6B5753CE}" type="par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58C4EF4-E63E-4CE5-8259-69EACDB768C5}" type="sib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166F2BF-3740-486B-9A07-063F9061C72F}">
      <dgm:prSet phldr="0"/>
      <dgm:spPr/>
      <dgm:t>
        <a:bodyPr/>
        <a:lstStyle/>
        <a:p>
          <a:pPr algn="l" rtl="0"/>
          <a:r>
            <a:rPr lang="en-US" err="1">
              <a:latin typeface="Calibri" panose="020F0502020204030204" pitchFamily="34" charset="0"/>
              <a:cs typeface="Calibri" panose="020F0502020204030204" pitchFamily="34" charset="0"/>
            </a:rPr>
            <a:t>Organised</a:t>
          </a:r>
          <a:r>
            <a:rPr lang="en-US">
              <a:latin typeface="Calibri" panose="020F0502020204030204" pitchFamily="34" charset="0"/>
              <a:cs typeface="Calibri" panose="020F0502020204030204" pitchFamily="34" charset="0"/>
            </a:rPr>
            <a:t> the team and allocated task </a:t>
          </a:r>
        </a:p>
      </dgm:t>
    </dgm:pt>
    <dgm:pt modelId="{9E3DF216-72C4-4259-A288-139CF5D6D260}" type="par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6F0359E8-B336-4CD3-91F9-A1738B62600F}" type="sibTrans" cxnId="{DE26645B-3D5B-4BCF-A3DE-D3DAC5618C34}">
      <dgm:prSet/>
      <dgm:spPr/>
      <dgm:t>
        <a:bodyPr/>
        <a:lstStyle/>
        <a:p>
          <a:endParaRPr lang="en-SG">
            <a:latin typeface="Calibri" panose="020F0502020204030204" pitchFamily="34" charset="0"/>
            <a:cs typeface="Calibri" panose="020F0502020204030204" pitchFamily="34" charset="0"/>
          </a:endParaRPr>
        </a:p>
      </dgm:t>
    </dgm:pt>
    <dgm:pt modelId="{CA9D9439-F8D4-438C-B95F-16583014876C}">
      <dgm:prSet phldr="0"/>
      <dgm:spPr/>
      <dgm:t>
        <a:bodyPr/>
        <a:lstStyle/>
        <a:p>
          <a:pPr algn="l" rtl="0"/>
          <a:r>
            <a:rPr lang="en-US" b="1">
              <a:latin typeface="Calibri" panose="020F0502020204030204" pitchFamily="34" charset="0"/>
              <a:cs typeface="Calibri" panose="020F0502020204030204" pitchFamily="34" charset="0"/>
            </a:rPr>
            <a:t>Implementation of Unsupervised and Semi-Supervised LDA for Topic Modeling</a:t>
          </a:r>
        </a:p>
      </dgm:t>
    </dgm:pt>
    <dgm:pt modelId="{5D4B9382-9825-4E30-A3BA-C7DE1457954A}" type="par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DEC1A511-EF5F-4662-961A-92A22F8FE7DB}" type="sibTrans" cxnId="{3382AFF3-3B91-43FE-BF0B-5805A250A71B}">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dgm:spPr/>
      <dgm:t>
        <a:bodyPr/>
        <a:lstStyle/>
        <a:p>
          <a:pPr algn="l"/>
          <a:r>
            <a:rPr lang="en-US">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dgm:spPr/>
      <dgm:t>
        <a:bodyPr/>
        <a:lstStyle/>
        <a:p>
          <a:pPr algn="l" rtl="0"/>
          <a:r>
            <a:rPr lang="en-US" b="1">
              <a:latin typeface="Calibri" panose="020F0502020204030204" pitchFamily="34" charset="0"/>
              <a:cs typeface="Calibri" panose="020F0502020204030204" pitchFamily="34" charset="0"/>
            </a:rPr>
            <a:t>Collaboration</a:t>
          </a:r>
          <a:endParaRPr lang="en-US">
            <a:latin typeface="Calibri" panose="020F0502020204030204" pitchFamily="34" charset="0"/>
            <a:cs typeface="Calibri" panose="020F0502020204030204" pitchFamily="34" charset="0"/>
          </a:endParaRP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77879D58-C989-4D46-91DE-4F0E723D299A}">
      <dgm:prSet phldr="0"/>
      <dgm:spPr/>
      <dgm:t>
        <a:bodyPr/>
        <a:lstStyle/>
        <a:p>
          <a:pPr algn="l" rtl="0"/>
          <a:r>
            <a:rPr lang="en-US">
              <a:latin typeface="Calibri" panose="020F0502020204030204" pitchFamily="34" charset="0"/>
              <a:cs typeface="Calibri" panose="020F0502020204030204" pitchFamily="34" charset="0"/>
            </a:rPr>
            <a:t>Recognized the different skills each member bring to the table </a:t>
          </a:r>
        </a:p>
      </dgm:t>
    </dgm:pt>
    <dgm:pt modelId="{80E4679F-C535-4120-B0D0-788AE7EA7EAD}" type="par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E4439F91-E364-44B2-9971-F79D66B1DF50}" type="sibTrans" cxnId="{CFCC503E-7222-4BE5-A0F9-EB3E56FA4209}">
      <dgm:prSet/>
      <dgm:spPr/>
      <dgm:t>
        <a:bodyPr/>
        <a:lstStyle/>
        <a:p>
          <a:endParaRPr lang="en-SG">
            <a:latin typeface="Calibri" panose="020F0502020204030204" pitchFamily="34" charset="0"/>
            <a:cs typeface="Calibri" panose="020F0502020204030204" pitchFamily="34" charset="0"/>
          </a:endParaRPr>
        </a:p>
      </dgm:t>
    </dgm:pt>
    <dgm:pt modelId="{20F22B83-DECA-4DC5-9073-745261172BC1}">
      <dgm:prSet phldr="0"/>
      <dgm:spPr/>
      <dgm:t>
        <a:bodyPr/>
        <a:lstStyle/>
        <a:p>
          <a:pPr algn="l" rtl="0"/>
          <a:r>
            <a:rPr lang="en-US" b="0">
              <a:latin typeface="Calibri" panose="020F0502020204030204" pitchFamily="34" charset="0"/>
              <a:cs typeface="Calibri" panose="020F0502020204030204" pitchFamily="34" charset="0"/>
            </a:rPr>
            <a:t>Came up with the Business use cases and write up</a:t>
          </a:r>
        </a:p>
      </dgm:t>
    </dgm:pt>
    <dgm:pt modelId="{33013CC3-A53D-4FF8-870B-686B920BDDD0}" type="parTrans" cxnId="{6BE02FEA-A848-44D6-B04A-D64A8DE6C5B4}">
      <dgm:prSet/>
      <dgm:spPr/>
      <dgm:t>
        <a:bodyPr/>
        <a:lstStyle/>
        <a:p>
          <a:endParaRPr lang="en-SG">
            <a:latin typeface="Calibri" panose="020F0502020204030204" pitchFamily="34" charset="0"/>
            <a:cs typeface="Calibri" panose="020F0502020204030204" pitchFamily="34" charset="0"/>
          </a:endParaRPr>
        </a:p>
      </dgm:t>
    </dgm:pt>
    <dgm:pt modelId="{3EC2094B-4239-4AEF-848C-23B65633932D}" type="sibTrans" cxnId="{6BE02FEA-A848-44D6-B04A-D64A8DE6C5B4}">
      <dgm:prSet/>
      <dgm:spPr/>
      <dgm:t>
        <a:bodyPr/>
        <a:lstStyle/>
        <a:p>
          <a:endParaRPr lang="en-SG">
            <a:latin typeface="Calibri" panose="020F0502020204030204" pitchFamily="34" charset="0"/>
            <a:cs typeface="Calibri" panose="020F0502020204030204" pitchFamily="34" charset="0"/>
          </a:endParaRPr>
        </a:p>
      </dgm:t>
    </dgm:pt>
    <dgm:pt modelId="{A923372C-709E-418C-9B78-9D0BF8E34FDB}">
      <dgm:prSet phldr="0"/>
      <dgm:spPr/>
      <dgm:t>
        <a:bodyPr/>
        <a:lstStyle/>
        <a:p>
          <a:pPr algn="l"/>
          <a:r>
            <a:rPr lang="en-US" b="0">
              <a:latin typeface="Calibri" panose="020F0502020204030204" pitchFamily="34" charset="0"/>
              <a:cs typeface="Calibri" panose="020F0502020204030204" pitchFamily="34" charset="0"/>
            </a:rPr>
            <a:t>Did up the write up on the business and practical applications of the findings for neutral words for both Semi and Unsupervised LDA models. </a:t>
          </a:r>
        </a:p>
      </dgm:t>
    </dgm:pt>
    <dgm:pt modelId="{F9A7FEDC-02B3-4D2D-AADE-7064379465CD}" type="parTrans" cxnId="{C08F49E0-5F78-4CB4-8B95-7A4F65749E9D}">
      <dgm:prSet/>
      <dgm:spPr/>
      <dgm:t>
        <a:bodyPr/>
        <a:lstStyle/>
        <a:p>
          <a:endParaRPr lang="en-SG">
            <a:latin typeface="Calibri" panose="020F0502020204030204" pitchFamily="34" charset="0"/>
            <a:cs typeface="Calibri" panose="020F0502020204030204" pitchFamily="34" charset="0"/>
          </a:endParaRPr>
        </a:p>
      </dgm:t>
    </dgm:pt>
    <dgm:pt modelId="{4E9237DF-7B70-45B0-9EFC-1E0EEF6BC7FA}" type="sibTrans" cxnId="{C08F49E0-5F78-4CB4-8B95-7A4F65749E9D}">
      <dgm:prSet/>
      <dgm:spPr/>
      <dgm:t>
        <a:bodyPr/>
        <a:lstStyle/>
        <a:p>
          <a:endParaRPr lang="en-SG">
            <a:latin typeface="Calibri" panose="020F0502020204030204" pitchFamily="34" charset="0"/>
            <a:cs typeface="Calibri" panose="020F0502020204030204" pitchFamily="34" charset="0"/>
          </a:endParaRPr>
        </a:p>
      </dgm:t>
    </dgm:pt>
    <dgm:pt modelId="{B40FE7C9-2AB7-4152-A62E-0E039D334B19}">
      <dgm:prSet phldr="0"/>
      <dgm:spPr/>
      <dgm:t>
        <a:bodyPr/>
        <a:lstStyle/>
        <a:p>
          <a:pPr algn="l"/>
          <a:r>
            <a:rPr lang="en-US" b="0">
              <a:latin typeface="Calibri" panose="020F0502020204030204" pitchFamily="34" charset="0"/>
              <a:cs typeface="Calibri" panose="020F0502020204030204" pitchFamily="34" charset="0"/>
            </a:rPr>
            <a:t>Did the comparison and Analysis of the Semi and Unsupervised LDA for Topic Modeling and their use cases </a:t>
          </a:r>
        </a:p>
      </dgm:t>
    </dgm:pt>
    <dgm:pt modelId="{4EDF29C1-AC17-4C1B-990F-D14B32FDA326}" type="parTrans" cxnId="{65782DF9-2E25-4256-BE70-BCF901877606}">
      <dgm:prSet/>
      <dgm:spPr/>
      <dgm:t>
        <a:bodyPr/>
        <a:lstStyle/>
        <a:p>
          <a:endParaRPr lang="en-SG">
            <a:latin typeface="Calibri" panose="020F0502020204030204" pitchFamily="34" charset="0"/>
            <a:cs typeface="Calibri" panose="020F0502020204030204" pitchFamily="34" charset="0"/>
          </a:endParaRPr>
        </a:p>
      </dgm:t>
    </dgm:pt>
    <dgm:pt modelId="{8DA211B7-E81A-4307-8251-E155DDD8132B}" type="sibTrans" cxnId="{65782DF9-2E25-4256-BE70-BCF901877606}">
      <dgm:prSet/>
      <dgm:spPr/>
      <dgm:t>
        <a:bodyPr/>
        <a:lstStyle/>
        <a:p>
          <a:endParaRPr lang="en-SG">
            <a:latin typeface="Calibri" panose="020F0502020204030204" pitchFamily="34" charset="0"/>
            <a:cs typeface="Calibri" panose="020F0502020204030204" pitchFamily="34" charset="0"/>
          </a:endParaRPr>
        </a:p>
      </dgm:t>
    </dgm:pt>
    <dgm:pt modelId="{D1CAC2E3-17DB-4E15-B290-BFCE4E3B58CC}">
      <dgm:prSet phldr="0"/>
      <dgm:spPr/>
      <dgm:t>
        <a:bodyPr/>
        <a:lstStyle/>
        <a:p>
          <a:pPr algn="l"/>
          <a:r>
            <a:rPr lang="en-US" b="1">
              <a:latin typeface="Calibri" panose="020F0502020204030204" pitchFamily="34" charset="0"/>
              <a:cs typeface="Calibri" panose="020F0502020204030204" pitchFamily="34" charset="0"/>
            </a:rPr>
            <a:t>Report and Presentation</a:t>
          </a:r>
        </a:p>
      </dgm:t>
    </dgm:pt>
    <dgm:pt modelId="{94C70239-1A7E-47D4-BA9A-28F0B73E8157}" type="parTrans" cxnId="{9BD5A6DC-E35A-4AAB-BA0C-3107B865DE6C}">
      <dgm:prSet/>
      <dgm:spPr/>
      <dgm:t>
        <a:bodyPr/>
        <a:lstStyle/>
        <a:p>
          <a:endParaRPr lang="en-SG">
            <a:latin typeface="Calibri" panose="020F0502020204030204" pitchFamily="34" charset="0"/>
            <a:cs typeface="Calibri" panose="020F0502020204030204" pitchFamily="34" charset="0"/>
          </a:endParaRPr>
        </a:p>
      </dgm:t>
    </dgm:pt>
    <dgm:pt modelId="{BEFA2891-0751-4199-A4F6-BC9B1C6F579E}" type="sibTrans" cxnId="{9BD5A6DC-E35A-4AAB-BA0C-3107B865DE6C}">
      <dgm:prSet/>
      <dgm:spPr/>
      <dgm:t>
        <a:bodyPr/>
        <a:lstStyle/>
        <a:p>
          <a:endParaRPr lang="en-SG">
            <a:latin typeface="Calibri" panose="020F0502020204030204" pitchFamily="34" charset="0"/>
            <a:cs typeface="Calibri" panose="020F0502020204030204" pitchFamily="34" charset="0"/>
          </a:endParaRPr>
        </a:p>
      </dgm:t>
    </dgm:pt>
    <dgm:pt modelId="{3F7C0482-0D91-443D-90E9-5D90B2A52EE8}">
      <dgm:prSet phldr="0"/>
      <dgm:spPr/>
      <dgm:t>
        <a:bodyPr/>
        <a:lstStyle/>
        <a:p>
          <a:pPr algn="l"/>
          <a:r>
            <a:rPr lang="en-US" b="0">
              <a:latin typeface="Calibri" panose="020F0502020204030204" pitchFamily="34" charset="0"/>
              <a:cs typeface="Calibri" panose="020F0502020204030204" pitchFamily="34" charset="0"/>
            </a:rPr>
            <a:t>Came up with the framework for the report and PPT and populated the contents </a:t>
          </a:r>
        </a:p>
      </dgm:t>
    </dgm:pt>
    <dgm:pt modelId="{CDFEFC66-BDB1-4A43-9618-9A6FA73CD3F6}" type="parTrans" cxnId="{540D4ADB-9F61-4CBA-ABBE-3C3C76252B05}">
      <dgm:prSet/>
      <dgm:spPr/>
      <dgm:t>
        <a:bodyPr/>
        <a:lstStyle/>
        <a:p>
          <a:endParaRPr lang="en-SG">
            <a:latin typeface="Calibri" panose="020F0502020204030204" pitchFamily="34" charset="0"/>
            <a:cs typeface="Calibri" panose="020F0502020204030204" pitchFamily="34" charset="0"/>
          </a:endParaRPr>
        </a:p>
      </dgm:t>
    </dgm:pt>
    <dgm:pt modelId="{0DDC6143-EDA7-4573-AAFC-955916A49B44}" type="sibTrans" cxnId="{540D4ADB-9F61-4CBA-ABBE-3C3C76252B05}">
      <dgm:prSet/>
      <dgm:spPr/>
      <dgm:t>
        <a:bodyPr/>
        <a:lstStyle/>
        <a:p>
          <a:endParaRPr lang="en-SG">
            <a:latin typeface="Calibri" panose="020F0502020204030204" pitchFamily="34" charset="0"/>
            <a:cs typeface="Calibri" panose="020F0502020204030204" pitchFamily="34" charset="0"/>
          </a:endParaRPr>
        </a:p>
      </dgm:t>
    </dgm:pt>
    <dgm:pt modelId="{BEFE0879-1CC2-4AFE-B13D-8E00EC9D37BD}">
      <dgm:prSet phldr="0"/>
      <dgm:spPr/>
      <dgm:t>
        <a:bodyPr/>
        <a:lstStyle/>
        <a:p>
          <a:pPr algn="l" rtl="0"/>
          <a:r>
            <a:rPr lang="en-US">
              <a:latin typeface="Calibri" panose="020F0502020204030204" pitchFamily="34" charset="0"/>
              <a:cs typeface="Calibri" panose="020F0502020204030204" pitchFamily="34" charset="0"/>
            </a:rPr>
            <a:t>Willingness to crack our heads together when we ran into some difficulties with the supervised LDA model.</a:t>
          </a:r>
        </a:p>
      </dgm:t>
    </dgm:pt>
    <dgm:pt modelId="{0430427C-EDA5-4B85-89B5-A3D12597E534}" type="parTrans" cxnId="{575EB39F-FE16-45D5-B7C9-823E187E661C}">
      <dgm:prSet/>
      <dgm:spPr/>
      <dgm:t>
        <a:bodyPr/>
        <a:lstStyle/>
        <a:p>
          <a:endParaRPr lang="en-SG">
            <a:latin typeface="Calibri" panose="020F0502020204030204" pitchFamily="34" charset="0"/>
            <a:cs typeface="Calibri" panose="020F0502020204030204" pitchFamily="34" charset="0"/>
          </a:endParaRPr>
        </a:p>
      </dgm:t>
    </dgm:pt>
    <dgm:pt modelId="{CCA23D74-CD92-4E77-B4A8-95FCA6AA223D}" type="sibTrans" cxnId="{575EB39F-FE16-45D5-B7C9-823E187E661C}">
      <dgm:prSet/>
      <dgm:spPr/>
      <dgm:t>
        <a:bodyPr/>
        <a:lstStyle/>
        <a:p>
          <a:endParaRPr lang="en-SG">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C1716C7D-C1A1-4D26-9244-B9760D7BF5B4}"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BF9F6C12-5FFC-4D6E-A6F7-DFD70D9743DE}" type="presOf" srcId="{F25DF322-1DE5-494A-98F6-1463E9ABA59D}" destId="{4BF3D91E-1FC6-4AF8-9541-753A1348DF9D}" srcOrd="0" destOrd="0" presId="urn:microsoft.com/office/officeart/2005/8/layout/vList2"/>
    <dgm:cxn modelId="{9D046D16-B3D8-449B-BE27-C8A4F528381D}" type="presOf" srcId="{77879D58-C989-4D46-91DE-4F0E723D299A}" destId="{3519A503-F86F-4545-9947-B084EFCE800A}" srcOrd="0" destOrd="1" presId="urn:microsoft.com/office/officeart/2005/8/layout/vList2"/>
    <dgm:cxn modelId="{74E8C31B-8FE8-4A97-A41B-9C0DE87C4D0B}" type="presOf" srcId="{BEFE0879-1CC2-4AFE-B13D-8E00EC9D37BD}" destId="{3519A503-F86F-4545-9947-B084EFCE800A}" srcOrd="0" destOrd="2"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FDA41926-2140-4242-B5A3-2D47C223354B}" type="presOf" srcId="{8166F2BF-3740-486B-9A07-063F9061C72F}" destId="{C1716C7D-C1A1-4D26-9244-B9760D7BF5B4}" srcOrd="0" destOrd="1" presId="urn:microsoft.com/office/officeart/2005/8/layout/vList2"/>
    <dgm:cxn modelId="{D4C14735-EDF4-47BD-AEDA-F46B29AD90DC}" srcId="{4D5D5CEB-1171-4736-99E6-1F039391062B}" destId="{DE3DBADD-1168-4071-AA8F-A072D40890EC}" srcOrd="0" destOrd="0" parTransId="{648C35FB-AAEE-4D6D-93CE-FEEA6B5753CE}" sibTransId="{858C4EF4-E63E-4CE5-8259-69EACDB768C5}"/>
    <dgm:cxn modelId="{D2CAAE3D-0B29-46E6-A01A-5F0C1E0EFC9F}" type="presOf" srcId="{D1CAC2E3-17DB-4E15-B290-BFCE4E3B58CC}" destId="{C1716C7D-C1A1-4D26-9244-B9760D7BF5B4}" srcOrd="0" destOrd="6" presId="urn:microsoft.com/office/officeart/2005/8/layout/vList2"/>
    <dgm:cxn modelId="{CFCC503E-7222-4BE5-A0F9-EB3E56FA4209}" srcId="{29CED50B-CFB0-481A-9840-8F71916D75B9}" destId="{77879D58-C989-4D46-91DE-4F0E723D299A}" srcOrd="0" destOrd="0" parTransId="{80E4679F-C535-4120-B0D0-788AE7EA7EAD}" sibTransId="{E4439F91-E364-44B2-9971-F79D66B1DF50}"/>
    <dgm:cxn modelId="{DE26645B-3D5B-4BCF-A3DE-D3DAC5618C34}" srcId="{DE3DBADD-1168-4071-AA8F-A072D40890EC}" destId="{8166F2BF-3740-486B-9A07-063F9061C72F}" srcOrd="0" destOrd="0" parTransId="{9E3DF216-72C4-4259-A288-139CF5D6D260}" sibTransId="{6F0359E8-B336-4CD3-91F9-A1738B62600F}"/>
    <dgm:cxn modelId="{358D9942-1D6A-462B-A80A-AE17FFD7C53A}" type="presOf" srcId="{CA9D9439-F8D4-438C-B95F-16583014876C}" destId="{C1716C7D-C1A1-4D26-9244-B9760D7BF5B4}" srcOrd="0" destOrd="2" presId="urn:microsoft.com/office/officeart/2005/8/layout/vList2"/>
    <dgm:cxn modelId="{679CA56B-13BB-46E7-9D09-B49E7A2F041F}" srcId="{2DBAB7C2-B17E-42B4-A01B-9E3FCCAD7425}" destId="{4D5D5CEB-1171-4736-99E6-1F039391062B}" srcOrd="0" destOrd="0" parTransId="{2B45835E-654A-4C95-9A33-95874A9ED92E}" sibTransId="{7FBF7CA7-B005-44DD-806C-C9924D543708}"/>
    <dgm:cxn modelId="{F88CC34B-B71B-40EE-9F00-C41639E049E5}" type="presOf" srcId="{29CED50B-CFB0-481A-9840-8F71916D75B9}" destId="{3519A503-F86F-4545-9947-B084EFCE800A}" srcOrd="0" destOrd="0" presId="urn:microsoft.com/office/officeart/2005/8/layout/vList2"/>
    <dgm:cxn modelId="{85271055-4BAD-4379-88DD-A18793446E45}" type="presOf" srcId="{3F7C0482-0D91-443D-90E9-5D90B2A52EE8}" destId="{C1716C7D-C1A1-4D26-9244-B9760D7BF5B4}" srcOrd="0" destOrd="7" presId="urn:microsoft.com/office/officeart/2005/8/layout/vList2"/>
    <dgm:cxn modelId="{5275AA58-2B51-41BD-BF27-9856D61A4A2F}" type="presOf" srcId="{A923372C-709E-418C-9B78-9D0BF8E34FDB}" destId="{C1716C7D-C1A1-4D26-9244-B9760D7BF5B4}" srcOrd="0" destOrd="4" presId="urn:microsoft.com/office/officeart/2005/8/layout/vList2"/>
    <dgm:cxn modelId="{0A5FDC9A-B72C-45FC-B88C-CAE5AE404B5C}" type="presOf" srcId="{2DBAB7C2-B17E-42B4-A01B-9E3FCCAD7425}" destId="{F862E190-0ABB-448A-93F7-D4781B9C22B8}" srcOrd="0" destOrd="0" presId="urn:microsoft.com/office/officeart/2005/8/layout/vList2"/>
    <dgm:cxn modelId="{4FA8779E-8F49-43DF-B1BF-1C9D1E9C13F6}" type="presOf" srcId="{B40FE7C9-2AB7-4152-A62E-0E039D334B19}" destId="{C1716C7D-C1A1-4D26-9244-B9760D7BF5B4}" srcOrd="0" destOrd="5" presId="urn:microsoft.com/office/officeart/2005/8/layout/vList2"/>
    <dgm:cxn modelId="{575EB39F-FE16-45D5-B7C9-823E187E661C}" srcId="{29CED50B-CFB0-481A-9840-8F71916D75B9}" destId="{BEFE0879-1CC2-4AFE-B13D-8E00EC9D37BD}" srcOrd="1" destOrd="0" parTransId="{0430427C-EDA5-4B85-89B5-A3D12597E534}" sibTransId="{CCA23D74-CD92-4E77-B4A8-95FCA6AA223D}"/>
    <dgm:cxn modelId="{65B503B8-A6E1-4961-9FB8-A4EAA9961A90}" type="presOf" srcId="{4D5D5CEB-1171-4736-99E6-1F039391062B}" destId="{70394674-135D-4FD5-A833-174620510EC3}" srcOrd="0" destOrd="0"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3AEDABD4-212E-49A1-B94B-F8B5144F5A16}" type="presOf" srcId="{DE3DBADD-1168-4071-AA8F-A072D40890EC}" destId="{C1716C7D-C1A1-4D26-9244-B9760D7BF5B4}" srcOrd="0" destOrd="0" presId="urn:microsoft.com/office/officeart/2005/8/layout/vList2"/>
    <dgm:cxn modelId="{540D4ADB-9F61-4CBA-ABBE-3C3C76252B05}" srcId="{D1CAC2E3-17DB-4E15-B290-BFCE4E3B58CC}" destId="{3F7C0482-0D91-443D-90E9-5D90B2A52EE8}" srcOrd="0" destOrd="0" parTransId="{CDFEFC66-BDB1-4A43-9618-9A6FA73CD3F6}" sibTransId="{0DDC6143-EDA7-4573-AAFC-955916A49B44}"/>
    <dgm:cxn modelId="{9BD5A6DC-E35A-4AAB-BA0C-3107B865DE6C}" srcId="{4D5D5CEB-1171-4736-99E6-1F039391062B}" destId="{D1CAC2E3-17DB-4E15-B290-BFCE4E3B58CC}" srcOrd="2" destOrd="0" parTransId="{94C70239-1A7E-47D4-BA9A-28F0B73E8157}" sibTransId="{BEFA2891-0751-4199-A4F6-BC9B1C6F579E}"/>
    <dgm:cxn modelId="{531B41DE-2E42-42C1-9B60-B17F6F0FBB9B}" type="presOf" srcId="{20F22B83-DECA-4DC5-9073-745261172BC1}" destId="{C1716C7D-C1A1-4D26-9244-B9760D7BF5B4}" srcOrd="0" destOrd="3" presId="urn:microsoft.com/office/officeart/2005/8/layout/vList2"/>
    <dgm:cxn modelId="{C08F49E0-5F78-4CB4-8B95-7A4F65749E9D}" srcId="{CA9D9439-F8D4-438C-B95F-16583014876C}" destId="{A923372C-709E-418C-9B78-9D0BF8E34FDB}" srcOrd="1" destOrd="0" parTransId="{F9A7FEDC-02B3-4D2D-AADE-7064379465CD}" sibTransId="{4E9237DF-7B70-45B0-9EFC-1E0EEF6BC7FA}"/>
    <dgm:cxn modelId="{6BE02FEA-A848-44D6-B04A-D64A8DE6C5B4}" srcId="{CA9D9439-F8D4-438C-B95F-16583014876C}" destId="{20F22B83-DECA-4DC5-9073-745261172BC1}" srcOrd="0" destOrd="0" parTransId="{33013CC3-A53D-4FF8-870B-686B920BDDD0}" sibTransId="{3EC2094B-4239-4AEF-848C-23B65633932D}"/>
    <dgm:cxn modelId="{3382AFF3-3B91-43FE-BF0B-5805A250A71B}" srcId="{4D5D5CEB-1171-4736-99E6-1F039391062B}" destId="{CA9D9439-F8D4-438C-B95F-16583014876C}" srcOrd="1" destOrd="0" parTransId="{5D4B9382-9825-4E30-A3BA-C7DE1457954A}" sibTransId="{DEC1A511-EF5F-4662-961A-92A22F8FE7DB}"/>
    <dgm:cxn modelId="{65782DF9-2E25-4256-BE70-BCF901877606}" srcId="{CA9D9439-F8D4-438C-B95F-16583014876C}" destId="{B40FE7C9-2AB7-4152-A62E-0E039D334B19}" srcOrd="2" destOrd="0" parTransId="{4EDF29C1-AC17-4C1B-990F-D14B32FDA326}" sibTransId="{8DA211B7-E81A-4307-8251-E155DDD8132B}"/>
    <dgm:cxn modelId="{D1401F7B-9F5E-4645-857A-106426294CF8}" type="presParOf" srcId="{F862E190-0ABB-448A-93F7-D4781B9C22B8}" destId="{70394674-135D-4FD5-A833-174620510EC3}" srcOrd="0" destOrd="0" presId="urn:microsoft.com/office/officeart/2005/8/layout/vList2"/>
    <dgm:cxn modelId="{AA874FD0-8D5B-42A8-81D7-D0F97F57E293}" type="presParOf" srcId="{F862E190-0ABB-448A-93F7-D4781B9C22B8}" destId="{C1716C7D-C1A1-4D26-9244-B9760D7BF5B4}" srcOrd="1" destOrd="0" presId="urn:microsoft.com/office/officeart/2005/8/layout/vList2"/>
    <dgm:cxn modelId="{2C2E6873-16D1-4E42-9432-791E6626A418}" type="presParOf" srcId="{F862E190-0ABB-448A-93F7-D4781B9C22B8}" destId="{4BF3D91E-1FC6-4AF8-9541-753A1348DF9D}" srcOrd="2" destOrd="0" presId="urn:microsoft.com/office/officeart/2005/8/layout/vList2"/>
    <dgm:cxn modelId="{A1F5653D-8100-4C03-BF84-DF4AD656FC2E}"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dgm:spPr/>
      <dgm:t>
        <a:bodyPr/>
        <a:lstStyle/>
        <a:p>
          <a:pPr algn="l" rtl="0"/>
          <a:r>
            <a:rPr lang="en-US">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DE3DBADD-1168-4071-AA8F-A072D40890EC}">
      <dgm:prSet phldr="0"/>
      <dgm:spPr/>
      <dgm:t>
        <a:bodyPr/>
        <a:lstStyle/>
        <a:p>
          <a:pPr algn="l"/>
          <a:r>
            <a:rPr lang="en-US" b="1">
              <a:latin typeface="Calibri" panose="020F0502020204030204" pitchFamily="34" charset="0"/>
              <a:cs typeface="Calibri" panose="020F0502020204030204" pitchFamily="34" charset="0"/>
            </a:rPr>
            <a:t>Sentiment Analysis Implementation</a:t>
          </a:r>
        </a:p>
      </dgm:t>
    </dgm:pt>
    <dgm:pt modelId="{648C35FB-AAEE-4D6D-93CE-FEEA6B5753CE}" type="par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58C4EF4-E63E-4CE5-8259-69EACDB768C5}" type="sib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dgm:spPr/>
      <dgm:t>
        <a:bodyPr/>
        <a:lstStyle/>
        <a:p>
          <a:pPr algn="l"/>
          <a:r>
            <a:rPr lang="en-US">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dgm:spPr/>
      <dgm:t>
        <a:bodyPr/>
        <a:lstStyle/>
        <a:p>
          <a:pPr algn="l"/>
          <a:r>
            <a:rPr lang="en-US" b="1">
              <a:latin typeface="Calibri" panose="020F0502020204030204" pitchFamily="34" charset="0"/>
              <a:cs typeface="Calibri" panose="020F0502020204030204" pitchFamily="34" charset="0"/>
            </a:rPr>
            <a:t>Collaboration</a:t>
          </a: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E87303A-8FF1-4294-8187-F4C83261805B}">
      <dgm:prSet phldr="0"/>
      <dgm:spPr/>
      <dgm:t>
        <a:bodyPr/>
        <a:lstStyle/>
        <a:p>
          <a:pPr algn="l"/>
          <a:r>
            <a:rPr lang="en-US">
              <a:latin typeface="Calibri" panose="020F0502020204030204" pitchFamily="34" charset="0"/>
              <a:cs typeface="Calibri" panose="020F0502020204030204" pitchFamily="34" charset="0"/>
            </a:rPr>
            <a:t>Did up TF-IDF seed words from each sentiment for the semi-supervised LDA model</a:t>
          </a:r>
        </a:p>
      </dgm:t>
    </dgm:pt>
    <dgm:pt modelId="{0F642E65-C332-4738-AAB8-FF89503AC750}" type="parTrans" cxnId="{9FA54E0A-F3AE-4D1F-B736-953009EB2EC3}">
      <dgm:prSet/>
      <dgm:spPr/>
      <dgm:t>
        <a:bodyPr/>
        <a:lstStyle/>
        <a:p>
          <a:endParaRPr lang="en-SG">
            <a:latin typeface="Calibri" panose="020F0502020204030204" pitchFamily="34" charset="0"/>
            <a:cs typeface="Calibri" panose="020F0502020204030204" pitchFamily="34" charset="0"/>
          </a:endParaRPr>
        </a:p>
      </dgm:t>
    </dgm:pt>
    <dgm:pt modelId="{3C6A8FD6-B325-4841-8F15-82467E120922}" type="sibTrans" cxnId="{9FA54E0A-F3AE-4D1F-B736-953009EB2EC3}">
      <dgm:prSet/>
      <dgm:spPr/>
      <dgm:t>
        <a:bodyPr/>
        <a:lstStyle/>
        <a:p>
          <a:endParaRPr lang="en-SG">
            <a:latin typeface="Calibri" panose="020F0502020204030204" pitchFamily="34" charset="0"/>
            <a:cs typeface="Calibri" panose="020F0502020204030204" pitchFamily="34" charset="0"/>
          </a:endParaRPr>
        </a:p>
      </dgm:t>
    </dgm:pt>
    <dgm:pt modelId="{00E156CD-36E3-4224-BA21-C42C46D4FB28}">
      <dgm:prSet phldr="0"/>
      <dgm:spPr/>
      <dgm:t>
        <a:bodyPr/>
        <a:lstStyle/>
        <a:p>
          <a:pPr algn="l"/>
          <a:r>
            <a:rPr lang="en-US" b="1">
              <a:latin typeface="Calibri" panose="020F0502020204030204" pitchFamily="34" charset="0"/>
              <a:cs typeface="Calibri" panose="020F0502020204030204" pitchFamily="34" charset="0"/>
            </a:rPr>
            <a:t>Report and Presentation</a:t>
          </a:r>
        </a:p>
      </dgm:t>
    </dgm:pt>
    <dgm:pt modelId="{63498458-42F7-45D4-B5F2-E12AD6E2ED95}" type="parTrans" cxnId="{ED3DDC04-0036-4BAF-89AA-8B6C2CE96D5E}">
      <dgm:prSet/>
      <dgm:spPr/>
      <dgm:t>
        <a:bodyPr/>
        <a:lstStyle/>
        <a:p>
          <a:endParaRPr lang="en-SG">
            <a:latin typeface="Calibri" panose="020F0502020204030204" pitchFamily="34" charset="0"/>
            <a:cs typeface="Calibri" panose="020F0502020204030204" pitchFamily="34" charset="0"/>
          </a:endParaRPr>
        </a:p>
      </dgm:t>
    </dgm:pt>
    <dgm:pt modelId="{954E3B35-6590-41EF-94AB-29EDCD216A27}" type="sibTrans" cxnId="{ED3DDC04-0036-4BAF-89AA-8B6C2CE96D5E}">
      <dgm:prSet/>
      <dgm:spPr/>
      <dgm:t>
        <a:bodyPr/>
        <a:lstStyle/>
        <a:p>
          <a:endParaRPr lang="en-SG">
            <a:latin typeface="Calibri" panose="020F0502020204030204" pitchFamily="34" charset="0"/>
            <a:cs typeface="Calibri" panose="020F0502020204030204" pitchFamily="34" charset="0"/>
          </a:endParaRPr>
        </a:p>
      </dgm:t>
    </dgm:pt>
    <dgm:pt modelId="{1CC9F6FC-BE8B-449E-A5CC-7513C8DCDF93}">
      <dgm:prSet phldr="0"/>
      <dgm:spPr/>
      <dgm:t>
        <a:bodyPr/>
        <a:lstStyle/>
        <a:p>
          <a:pPr algn="l"/>
          <a:r>
            <a:rPr lang="en-US">
              <a:latin typeface="Calibri" panose="020F0502020204030204" pitchFamily="34" charset="0"/>
              <a:cs typeface="Calibri" panose="020F0502020204030204" pitchFamily="34" charset="0"/>
            </a:rPr>
            <a:t>Assisted with the write up of the results</a:t>
          </a:r>
        </a:p>
      </dgm:t>
    </dgm:pt>
    <dgm:pt modelId="{12D31642-26BA-4005-A226-71C1E25370A0}" type="parTrans" cxnId="{F8D2BAA4-6319-4C74-870D-37F5B45B44EA}">
      <dgm:prSet/>
      <dgm:spPr/>
      <dgm:t>
        <a:bodyPr/>
        <a:lstStyle/>
        <a:p>
          <a:endParaRPr lang="en-SG">
            <a:latin typeface="Calibri" panose="020F0502020204030204" pitchFamily="34" charset="0"/>
            <a:cs typeface="Calibri" panose="020F0502020204030204" pitchFamily="34" charset="0"/>
          </a:endParaRPr>
        </a:p>
      </dgm:t>
    </dgm:pt>
    <dgm:pt modelId="{C239B09B-BAB3-423D-AE5B-D8063BFD0002}" type="sibTrans" cxnId="{F8D2BAA4-6319-4C74-870D-37F5B45B44EA}">
      <dgm:prSet/>
      <dgm:spPr/>
      <dgm:t>
        <a:bodyPr/>
        <a:lstStyle/>
        <a:p>
          <a:endParaRPr lang="en-SG">
            <a:latin typeface="Calibri" panose="020F0502020204030204" pitchFamily="34" charset="0"/>
            <a:cs typeface="Calibri" panose="020F0502020204030204" pitchFamily="34" charset="0"/>
          </a:endParaRPr>
        </a:p>
      </dgm:t>
    </dgm:pt>
    <dgm:pt modelId="{719BBF22-F3C9-4114-AF39-9D8AF49F113A}">
      <dgm:prSet phldr="0"/>
      <dgm:spPr/>
      <dgm:t>
        <a:bodyPr/>
        <a:lstStyle/>
        <a:p>
          <a:pPr algn="l"/>
          <a:r>
            <a:rPr lang="en-US" b="1">
              <a:latin typeface="Calibri" panose="020F0502020204030204" pitchFamily="34" charset="0"/>
              <a:cs typeface="Calibri" panose="020F0502020204030204" pitchFamily="34" charset="0"/>
            </a:rPr>
            <a:t>LDA Topic Modeling</a:t>
          </a:r>
        </a:p>
      </dgm:t>
    </dgm:pt>
    <dgm:pt modelId="{849EAB9C-6FBC-4950-B5EC-0AAA0BDFB9FC}" type="parTrans" cxnId="{51786206-8AD7-42D7-AC96-C7FB3F04C10C}">
      <dgm:prSet/>
      <dgm:spPr/>
      <dgm:t>
        <a:bodyPr/>
        <a:lstStyle/>
        <a:p>
          <a:endParaRPr lang="en-SG">
            <a:latin typeface="Calibri" panose="020F0502020204030204" pitchFamily="34" charset="0"/>
            <a:cs typeface="Calibri" panose="020F0502020204030204" pitchFamily="34" charset="0"/>
          </a:endParaRPr>
        </a:p>
      </dgm:t>
    </dgm:pt>
    <dgm:pt modelId="{5806096A-F6BD-48E6-9E45-06E6025590CF}" type="sibTrans" cxnId="{51786206-8AD7-42D7-AC96-C7FB3F04C10C}">
      <dgm:prSet/>
      <dgm:spPr/>
      <dgm:t>
        <a:bodyPr/>
        <a:lstStyle/>
        <a:p>
          <a:endParaRPr lang="en-SG">
            <a:latin typeface="Calibri" panose="020F0502020204030204" pitchFamily="34" charset="0"/>
            <a:cs typeface="Calibri" panose="020F0502020204030204" pitchFamily="34" charset="0"/>
          </a:endParaRPr>
        </a:p>
      </dgm:t>
    </dgm:pt>
    <dgm:pt modelId="{FFA0FB3C-87C3-46C8-B207-67C860975ACA}">
      <dgm:prSet phldr="0"/>
      <dgm:spPr/>
      <dgm:t>
        <a:bodyPr/>
        <a:lstStyle/>
        <a:p>
          <a:pPr algn="l"/>
          <a:r>
            <a:rPr lang="en-US">
              <a:latin typeface="Calibri" panose="020F0502020204030204" pitchFamily="34" charset="0"/>
              <a:cs typeface="Calibri" panose="020F0502020204030204" pitchFamily="34" charset="0"/>
            </a:rPr>
            <a:t>Assisted with coming up with Business use cases and topics</a:t>
          </a:r>
        </a:p>
      </dgm:t>
    </dgm:pt>
    <dgm:pt modelId="{21A0171A-52B2-4481-85E1-1F760D04EF98}" type="parTrans" cxnId="{4D55728D-55A6-40FC-A8D5-7F1611C9A661}">
      <dgm:prSet/>
      <dgm:spPr/>
      <dgm:t>
        <a:bodyPr/>
        <a:lstStyle/>
        <a:p>
          <a:endParaRPr lang="en-SG">
            <a:latin typeface="Calibri" panose="020F0502020204030204" pitchFamily="34" charset="0"/>
            <a:cs typeface="Calibri" panose="020F0502020204030204" pitchFamily="34" charset="0"/>
          </a:endParaRPr>
        </a:p>
      </dgm:t>
    </dgm:pt>
    <dgm:pt modelId="{93028F50-2518-49BC-A239-0A32B529DCE1}" type="sibTrans" cxnId="{4D55728D-55A6-40FC-A8D5-7F1611C9A661}">
      <dgm:prSet/>
      <dgm:spPr/>
      <dgm:t>
        <a:bodyPr/>
        <a:lstStyle/>
        <a:p>
          <a:endParaRPr lang="en-SG">
            <a:latin typeface="Calibri" panose="020F0502020204030204" pitchFamily="34" charset="0"/>
            <a:cs typeface="Calibri" panose="020F0502020204030204" pitchFamily="34" charset="0"/>
          </a:endParaRPr>
        </a:p>
      </dgm:t>
    </dgm:pt>
    <dgm:pt modelId="{1448FFF9-7C27-402E-B00E-1AD9ED3E397C}">
      <dgm:prSet phldr="0"/>
      <dgm:spPr/>
      <dgm:t>
        <a:bodyPr/>
        <a:lstStyle/>
        <a:p>
          <a:pPr algn="l"/>
          <a:r>
            <a:rPr lang="en-US">
              <a:latin typeface="Calibri" panose="020F0502020204030204" pitchFamily="34" charset="0"/>
              <a:cs typeface="Calibri" panose="020F0502020204030204" pitchFamily="34" charset="0"/>
            </a:rPr>
            <a:t>Did up the write up on the business and practical applications of the findings for neutral words for both Semi and Unsupervised LDA models. </a:t>
          </a:r>
        </a:p>
      </dgm:t>
    </dgm:pt>
    <dgm:pt modelId="{69E51E36-BCEE-4DDB-976A-5C16056693F8}" type="sibTrans" cxnId="{0D428356-4054-4089-8065-8D2B67A3C2AD}">
      <dgm:prSet/>
      <dgm:spPr/>
      <dgm:t>
        <a:bodyPr/>
        <a:lstStyle/>
        <a:p>
          <a:endParaRPr lang="en-SG">
            <a:latin typeface="Calibri" panose="020F0502020204030204" pitchFamily="34" charset="0"/>
            <a:cs typeface="Calibri" panose="020F0502020204030204" pitchFamily="34" charset="0"/>
          </a:endParaRPr>
        </a:p>
      </dgm:t>
    </dgm:pt>
    <dgm:pt modelId="{7C391882-2B19-4418-B25B-8A9F3E120CE8}" type="parTrans" cxnId="{0D428356-4054-4089-8065-8D2B67A3C2AD}">
      <dgm:prSet/>
      <dgm:spPr/>
      <dgm:t>
        <a:bodyPr/>
        <a:lstStyle/>
        <a:p>
          <a:endParaRPr lang="en-SG">
            <a:latin typeface="Calibri" panose="020F0502020204030204" pitchFamily="34" charset="0"/>
            <a:cs typeface="Calibri" panose="020F0502020204030204" pitchFamily="34" charset="0"/>
          </a:endParaRPr>
        </a:p>
      </dgm:t>
    </dgm:pt>
    <dgm:pt modelId="{B40B6A82-CAAF-47CA-8A05-5AAA0B1EA15B}">
      <dgm:prSet phldr="0"/>
      <dgm:spPr/>
      <dgm:t>
        <a:bodyPr/>
        <a:lstStyle/>
        <a:p>
          <a:pPr algn="l"/>
          <a:r>
            <a:rPr lang="en-US">
              <a:latin typeface="Calibri" panose="020F0502020204030204" pitchFamily="34" charset="0"/>
              <a:cs typeface="Calibri" panose="020F0502020204030204" pitchFamily="34" charset="0"/>
            </a:rPr>
            <a:t>Stitched up the various parts and rewrote sections to ensure that they comply within the page limits. </a:t>
          </a:r>
        </a:p>
      </dgm:t>
    </dgm:pt>
    <dgm:pt modelId="{B00957F8-3A01-4A0E-A350-BB3CAAD7EF3D}" type="parTrans" cxnId="{7C52BBC0-6FCB-4585-827B-F275D51348E8}">
      <dgm:prSet/>
      <dgm:spPr/>
      <dgm:t>
        <a:bodyPr/>
        <a:lstStyle/>
        <a:p>
          <a:endParaRPr lang="en-SG">
            <a:latin typeface="Calibri" panose="020F0502020204030204" pitchFamily="34" charset="0"/>
            <a:cs typeface="Calibri" panose="020F0502020204030204" pitchFamily="34" charset="0"/>
          </a:endParaRPr>
        </a:p>
      </dgm:t>
    </dgm:pt>
    <dgm:pt modelId="{B19EF9FB-7652-49A5-BC5C-05EBAE042215}" type="sibTrans" cxnId="{7C52BBC0-6FCB-4585-827B-F275D51348E8}">
      <dgm:prSet/>
      <dgm:spPr/>
      <dgm:t>
        <a:bodyPr/>
        <a:lstStyle/>
        <a:p>
          <a:endParaRPr lang="en-SG">
            <a:latin typeface="Calibri" panose="020F0502020204030204" pitchFamily="34" charset="0"/>
            <a:cs typeface="Calibri" panose="020F0502020204030204" pitchFamily="34" charset="0"/>
          </a:endParaRPr>
        </a:p>
      </dgm:t>
    </dgm:pt>
    <dgm:pt modelId="{D32C9ABC-3380-42CF-8A4B-8827FAFC008F}">
      <dgm:prSet phldr="0"/>
      <dgm:spPr/>
      <dgm:t>
        <a:bodyPr/>
        <a:lstStyle/>
        <a:p>
          <a:pPr algn="l"/>
          <a:r>
            <a:rPr lang="en-US">
              <a:latin typeface="Calibri" panose="020F0502020204030204" pitchFamily="34" charset="0"/>
              <a:cs typeface="Calibri" panose="020F0502020204030204" pitchFamily="34" charset="0"/>
            </a:rPr>
            <a:t>Even as we collaborated, not everyone had a clear full picture of what was going on and were working in silos for their parts and task therefore the need for cross-sharing and learning. </a:t>
          </a:r>
        </a:p>
      </dgm:t>
    </dgm:pt>
    <dgm:pt modelId="{063D1B86-0B67-4A57-BF20-C2DAAC4064F5}" type="parTrans" cxnId="{B9372157-CFB3-47B2-B864-0EFF5FB3201F}">
      <dgm:prSet/>
      <dgm:spPr/>
      <dgm:t>
        <a:bodyPr/>
        <a:lstStyle/>
        <a:p>
          <a:endParaRPr lang="en-SG">
            <a:latin typeface="Calibri" panose="020F0502020204030204" pitchFamily="34" charset="0"/>
            <a:cs typeface="Calibri" panose="020F0502020204030204" pitchFamily="34" charset="0"/>
          </a:endParaRPr>
        </a:p>
      </dgm:t>
    </dgm:pt>
    <dgm:pt modelId="{D889F95F-7C8D-48F6-8FED-57519B14B2CB}" type="sibTrans" cxnId="{B9372157-CFB3-47B2-B864-0EFF5FB3201F}">
      <dgm:prSet/>
      <dgm:spPr/>
      <dgm:t>
        <a:bodyPr/>
        <a:lstStyle/>
        <a:p>
          <a:endParaRPr lang="en-SG">
            <a:latin typeface="Calibri" panose="020F0502020204030204" pitchFamily="34" charset="0"/>
            <a:cs typeface="Calibri" panose="020F0502020204030204" pitchFamily="34" charset="0"/>
          </a:endParaRPr>
        </a:p>
      </dgm:t>
    </dgm:pt>
    <dgm:pt modelId="{4506745B-B644-44AF-A525-976171A62573}">
      <dgm:prSet phldr="0"/>
      <dgm:spPr/>
      <dgm:t>
        <a:bodyPr/>
        <a:lstStyle/>
        <a:p>
          <a:pPr algn="l"/>
          <a:r>
            <a:rPr lang="en-US" b="1">
              <a:latin typeface="Calibri" panose="020F0502020204030204" pitchFamily="34" charset="0"/>
              <a:cs typeface="Calibri" panose="020F0502020204030204" pitchFamily="34" charset="0"/>
            </a:rPr>
            <a:t>Sentimental Analysis</a:t>
          </a:r>
        </a:p>
      </dgm:t>
    </dgm:pt>
    <dgm:pt modelId="{BE8B9AAC-3AB9-4BCD-807B-7BC9E2761E0E}" type="parTrans" cxnId="{9FF2A01E-C37A-4463-B7DA-53CFEC20CEB2}">
      <dgm:prSet/>
      <dgm:spPr/>
      <dgm:t>
        <a:bodyPr/>
        <a:lstStyle/>
        <a:p>
          <a:endParaRPr lang="en-SG">
            <a:latin typeface="Calibri" panose="020F0502020204030204" pitchFamily="34" charset="0"/>
            <a:cs typeface="Calibri" panose="020F0502020204030204" pitchFamily="34" charset="0"/>
          </a:endParaRPr>
        </a:p>
      </dgm:t>
    </dgm:pt>
    <dgm:pt modelId="{9CDA6FC3-793E-4CA5-896B-FC64770D9D1A}" type="sibTrans" cxnId="{9FF2A01E-C37A-4463-B7DA-53CFEC20CEB2}">
      <dgm:prSet/>
      <dgm:spPr/>
      <dgm:t>
        <a:bodyPr/>
        <a:lstStyle/>
        <a:p>
          <a:endParaRPr lang="en-SG">
            <a:latin typeface="Calibri" panose="020F0502020204030204" pitchFamily="34" charset="0"/>
            <a:cs typeface="Calibri" panose="020F0502020204030204" pitchFamily="34" charset="0"/>
          </a:endParaRPr>
        </a:p>
      </dgm:t>
    </dgm:pt>
    <dgm:pt modelId="{62C5CDB1-0E78-4784-8505-3E1D91FF89D9}">
      <dgm:prSet phldr="0"/>
      <dgm:spPr/>
      <dgm:t>
        <a:bodyPr/>
        <a:lstStyle/>
        <a:p>
          <a:pPr algn="l"/>
          <a:r>
            <a:rPr lang="en-US">
              <a:latin typeface="Calibri" panose="020F0502020204030204" pitchFamily="34" charset="0"/>
              <a:cs typeface="Calibri" panose="020F0502020204030204" pitchFamily="34" charset="0"/>
            </a:rPr>
            <a:t>The use of different models even under the context of no ground truth and how the models can be applicable to our study of sentiment at the workplace.</a:t>
          </a:r>
        </a:p>
      </dgm:t>
    </dgm:pt>
    <dgm:pt modelId="{DEA20A0B-05A1-4EAE-A7DD-6716D6932FDF}" type="parTrans" cxnId="{B51C53C2-CA7F-48F5-B558-63FF321A6DCF}">
      <dgm:prSet/>
      <dgm:spPr/>
      <dgm:t>
        <a:bodyPr/>
        <a:lstStyle/>
        <a:p>
          <a:endParaRPr lang="en-SG">
            <a:latin typeface="Calibri" panose="020F0502020204030204" pitchFamily="34" charset="0"/>
            <a:cs typeface="Calibri" panose="020F0502020204030204" pitchFamily="34" charset="0"/>
          </a:endParaRPr>
        </a:p>
      </dgm:t>
    </dgm:pt>
    <dgm:pt modelId="{C228DE1F-3B55-4234-9827-4C7447B39F02}" type="sibTrans" cxnId="{B51C53C2-CA7F-48F5-B558-63FF321A6DCF}">
      <dgm:prSet/>
      <dgm:spPr/>
      <dgm:t>
        <a:bodyPr/>
        <a:lstStyle/>
        <a:p>
          <a:endParaRPr lang="en-SG">
            <a:latin typeface="Calibri" panose="020F0502020204030204" pitchFamily="34" charset="0"/>
            <a:cs typeface="Calibri" panose="020F0502020204030204" pitchFamily="34" charset="0"/>
          </a:endParaRPr>
        </a:p>
      </dgm:t>
    </dgm:pt>
    <dgm:pt modelId="{ABCC2E94-56D6-4909-96B5-15283C500418}">
      <dgm:prSet phldr="0"/>
      <dgm:spPr/>
      <dgm:t>
        <a:bodyPr/>
        <a:lstStyle/>
        <a:p>
          <a:pPr algn="l"/>
          <a:r>
            <a:rPr lang="en-US" b="1">
              <a:latin typeface="Calibri" panose="020F0502020204030204" pitchFamily="34" charset="0"/>
              <a:cs typeface="Calibri" panose="020F0502020204030204" pitchFamily="34" charset="0"/>
            </a:rPr>
            <a:t>Semi-supervised VS Unsupervised models </a:t>
          </a:r>
        </a:p>
      </dgm:t>
    </dgm:pt>
    <dgm:pt modelId="{628091EE-A022-42E9-B1C4-B76C20D828AC}" type="parTrans" cxnId="{95746CEC-4F2B-43E8-8F6D-643A37F4DB7D}">
      <dgm:prSet/>
      <dgm:spPr/>
      <dgm:t>
        <a:bodyPr/>
        <a:lstStyle/>
        <a:p>
          <a:endParaRPr lang="en-SG">
            <a:latin typeface="Calibri" panose="020F0502020204030204" pitchFamily="34" charset="0"/>
            <a:cs typeface="Calibri" panose="020F0502020204030204" pitchFamily="34" charset="0"/>
          </a:endParaRPr>
        </a:p>
      </dgm:t>
    </dgm:pt>
    <dgm:pt modelId="{232884BA-33CE-4ED2-8E25-317A8C9E6B0F}" type="sibTrans" cxnId="{95746CEC-4F2B-43E8-8F6D-643A37F4DB7D}">
      <dgm:prSet/>
      <dgm:spPr/>
      <dgm:t>
        <a:bodyPr/>
        <a:lstStyle/>
        <a:p>
          <a:endParaRPr lang="en-SG">
            <a:latin typeface="Calibri" panose="020F0502020204030204" pitchFamily="34" charset="0"/>
            <a:cs typeface="Calibri" panose="020F0502020204030204" pitchFamily="34" charset="0"/>
          </a:endParaRPr>
        </a:p>
      </dgm:t>
    </dgm:pt>
    <dgm:pt modelId="{3E78E83D-E2F9-49FC-9572-37BBB2A53256}">
      <dgm:prSet phldr="0"/>
      <dgm:spPr/>
      <dgm:t>
        <a:bodyPr/>
        <a:lstStyle/>
        <a:p>
          <a:pPr algn="l"/>
          <a:r>
            <a:rPr lang="en-US">
              <a:latin typeface="Calibri" panose="020F0502020204030204" pitchFamily="34" charset="0"/>
              <a:cs typeface="Calibri" panose="020F0502020204030204" pitchFamily="34" charset="0"/>
            </a:rPr>
            <a:t>The need for seed words and seed topics in text analytics models and even with those it is still only semi-supervised. </a:t>
          </a:r>
        </a:p>
      </dgm:t>
    </dgm:pt>
    <dgm:pt modelId="{E868231E-F544-4AAA-B429-876496976DF2}" type="parTrans" cxnId="{ED273B61-BF6E-45DC-88A7-C2AE762AA33A}">
      <dgm:prSet/>
      <dgm:spPr/>
      <dgm:t>
        <a:bodyPr/>
        <a:lstStyle/>
        <a:p>
          <a:endParaRPr lang="en-SG">
            <a:latin typeface="Calibri" panose="020F0502020204030204" pitchFamily="34" charset="0"/>
            <a:cs typeface="Calibri" panose="020F0502020204030204" pitchFamily="34" charset="0"/>
          </a:endParaRPr>
        </a:p>
      </dgm:t>
    </dgm:pt>
    <dgm:pt modelId="{1E8EB2FF-3824-4C13-95CE-E792B789D106}" type="sibTrans" cxnId="{ED273B61-BF6E-45DC-88A7-C2AE762AA33A}">
      <dgm:prSet/>
      <dgm:spPr/>
      <dgm:t>
        <a:bodyPr/>
        <a:lstStyle/>
        <a:p>
          <a:endParaRPr lang="en-SG">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C1716C7D-C1A1-4D26-9244-B9760D7BF5B4}"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ED3DDC04-0036-4BAF-89AA-8B6C2CE96D5E}" srcId="{4D5D5CEB-1171-4736-99E6-1F039391062B}" destId="{00E156CD-36E3-4224-BA21-C42C46D4FB28}" srcOrd="2" destOrd="0" parTransId="{63498458-42F7-45D4-B5F2-E12AD6E2ED95}" sibTransId="{954E3B35-6590-41EF-94AB-29EDCD216A27}"/>
    <dgm:cxn modelId="{51786206-8AD7-42D7-AC96-C7FB3F04C10C}" srcId="{4D5D5CEB-1171-4736-99E6-1F039391062B}" destId="{719BBF22-F3C9-4114-AF39-9D8AF49F113A}" srcOrd="1" destOrd="0" parTransId="{849EAB9C-6FBC-4950-B5EC-0AAA0BDFB9FC}" sibTransId="{5806096A-F6BD-48E6-9E45-06E6025590CF}"/>
    <dgm:cxn modelId="{C2CD2209-9C2B-49B5-94AD-07FE235319F3}" type="presOf" srcId="{FFA0FB3C-87C3-46C8-B207-67C860975ACA}" destId="{C1716C7D-C1A1-4D26-9244-B9760D7BF5B4}" srcOrd="0" destOrd="3" presId="urn:microsoft.com/office/officeart/2005/8/layout/vList2"/>
    <dgm:cxn modelId="{9FA54E0A-F3AE-4D1F-B736-953009EB2EC3}" srcId="{719BBF22-F3C9-4114-AF39-9D8AF49F113A}" destId="{DE87303A-8FF1-4294-8187-F4C83261805B}" srcOrd="1" destOrd="0" parTransId="{0F642E65-C332-4738-AAB8-FF89503AC750}" sibTransId="{3C6A8FD6-B325-4841-8F15-82467E120922}"/>
    <dgm:cxn modelId="{9FF2A01E-C37A-4463-B7DA-53CFEC20CEB2}" srcId="{F25DF322-1DE5-494A-98F6-1463E9ABA59D}" destId="{4506745B-B644-44AF-A525-976171A62573}" srcOrd="1" destOrd="0" parTransId="{BE8B9AAC-3AB9-4BCD-807B-7BC9E2761E0E}" sibTransId="{9CDA6FC3-793E-4CA5-896B-FC64770D9D1A}"/>
    <dgm:cxn modelId="{4C9F2E1F-E30B-49A0-A059-710A18D494DF}" type="presOf" srcId="{1CC9F6FC-BE8B-449E-A5CC-7513C8DCDF93}" destId="{C1716C7D-C1A1-4D26-9244-B9760D7BF5B4}" srcOrd="0" destOrd="1"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14211E26-9A06-4ECF-A05E-CAA5945B7036}" type="presOf" srcId="{DE87303A-8FF1-4294-8187-F4C83261805B}" destId="{C1716C7D-C1A1-4D26-9244-B9760D7BF5B4}" srcOrd="0" destOrd="4" presId="urn:microsoft.com/office/officeart/2005/8/layout/vList2"/>
    <dgm:cxn modelId="{D4C14735-EDF4-47BD-AEDA-F46B29AD90DC}" srcId="{4D5D5CEB-1171-4736-99E6-1F039391062B}" destId="{DE3DBADD-1168-4071-AA8F-A072D40890EC}" srcOrd="0" destOrd="0" parTransId="{648C35FB-AAEE-4D6D-93CE-FEEA6B5753CE}" sibTransId="{858C4EF4-E63E-4CE5-8259-69EACDB768C5}"/>
    <dgm:cxn modelId="{5FA6DA60-2F1A-49C4-880C-A4CB1AA7572E}" type="presOf" srcId="{4506745B-B644-44AF-A525-976171A62573}" destId="{3519A503-F86F-4545-9947-B084EFCE800A}" srcOrd="0" destOrd="2" presId="urn:microsoft.com/office/officeart/2005/8/layout/vList2"/>
    <dgm:cxn modelId="{ED273B61-BF6E-45DC-88A7-C2AE762AA33A}" srcId="{ABCC2E94-56D6-4909-96B5-15283C500418}" destId="{3E78E83D-E2F9-49FC-9572-37BBB2A53256}" srcOrd="0" destOrd="0" parTransId="{E868231E-F544-4AAA-B429-876496976DF2}" sibTransId="{1E8EB2FF-3824-4C13-95CE-E792B789D106}"/>
    <dgm:cxn modelId="{32E4C968-FB64-4C5C-A970-D642119CCB46}" type="presOf" srcId="{ABCC2E94-56D6-4909-96B5-15283C500418}" destId="{3519A503-F86F-4545-9947-B084EFCE800A}" srcOrd="0" destOrd="4" presId="urn:microsoft.com/office/officeart/2005/8/layout/vList2"/>
    <dgm:cxn modelId="{679CA56B-13BB-46E7-9D09-B49E7A2F041F}" srcId="{2DBAB7C2-B17E-42B4-A01B-9E3FCCAD7425}" destId="{4D5D5CEB-1171-4736-99E6-1F039391062B}" srcOrd="0" destOrd="0" parTransId="{2B45835E-654A-4C95-9A33-95874A9ED92E}" sibTransId="{7FBF7CA7-B005-44DD-806C-C9924D543708}"/>
    <dgm:cxn modelId="{0D428356-4054-4089-8065-8D2B67A3C2AD}" srcId="{719BBF22-F3C9-4114-AF39-9D8AF49F113A}" destId="{1448FFF9-7C27-402E-B00E-1AD9ED3E397C}" srcOrd="2" destOrd="0" parTransId="{7C391882-2B19-4418-B25B-8A9F3E120CE8}" sibTransId="{69E51E36-BCEE-4DDB-976A-5C16056693F8}"/>
    <dgm:cxn modelId="{B9372157-CFB3-47B2-B864-0EFF5FB3201F}" srcId="{29CED50B-CFB0-481A-9840-8F71916D75B9}" destId="{D32C9ABC-3380-42CF-8A4B-8827FAFC008F}" srcOrd="0" destOrd="0" parTransId="{063D1B86-0B67-4A57-BF20-C2DAAC4064F5}" sibTransId="{D889F95F-7C8D-48F6-8FED-57519B14B2CB}"/>
    <dgm:cxn modelId="{C36E9477-C47B-4297-9AC9-8AEBEEEB7C8F}" type="presOf" srcId="{62C5CDB1-0E78-4784-8505-3E1D91FF89D9}" destId="{3519A503-F86F-4545-9947-B084EFCE800A}" srcOrd="0" destOrd="3" presId="urn:microsoft.com/office/officeart/2005/8/layout/vList2"/>
    <dgm:cxn modelId="{D3A5015A-9306-49DA-BF83-8B467D25C0B9}" type="presOf" srcId="{F25DF322-1DE5-494A-98F6-1463E9ABA59D}" destId="{4BF3D91E-1FC6-4AF8-9541-753A1348DF9D}" srcOrd="0" destOrd="0" presId="urn:microsoft.com/office/officeart/2005/8/layout/vList2"/>
    <dgm:cxn modelId="{64602483-7910-47FE-893B-ADB1F07A3434}" type="presOf" srcId="{D32C9ABC-3380-42CF-8A4B-8827FAFC008F}" destId="{3519A503-F86F-4545-9947-B084EFCE800A}" srcOrd="0" destOrd="1" presId="urn:microsoft.com/office/officeart/2005/8/layout/vList2"/>
    <dgm:cxn modelId="{4D55728D-55A6-40FC-A8D5-7F1611C9A661}" srcId="{719BBF22-F3C9-4114-AF39-9D8AF49F113A}" destId="{FFA0FB3C-87C3-46C8-B207-67C860975ACA}" srcOrd="0" destOrd="0" parTransId="{21A0171A-52B2-4481-85E1-1F760D04EF98}" sibTransId="{93028F50-2518-49BC-A239-0A32B529DCE1}"/>
    <dgm:cxn modelId="{0A5FDC9A-B72C-45FC-B88C-CAE5AE404B5C}" type="presOf" srcId="{2DBAB7C2-B17E-42B4-A01B-9E3FCCAD7425}" destId="{F862E190-0ABB-448A-93F7-D4781B9C22B8}" srcOrd="0" destOrd="0" presId="urn:microsoft.com/office/officeart/2005/8/layout/vList2"/>
    <dgm:cxn modelId="{5BA7699E-0BE6-4387-9448-5F81E0A38DCE}" type="presOf" srcId="{4D5D5CEB-1171-4736-99E6-1F039391062B}" destId="{70394674-135D-4FD5-A833-174620510EC3}" srcOrd="0" destOrd="0" presId="urn:microsoft.com/office/officeart/2005/8/layout/vList2"/>
    <dgm:cxn modelId="{286BE59E-E87B-48EE-B420-47E3F5871242}" type="presOf" srcId="{3E78E83D-E2F9-49FC-9572-37BBB2A53256}" destId="{3519A503-F86F-4545-9947-B084EFCE800A}" srcOrd="0" destOrd="5" presId="urn:microsoft.com/office/officeart/2005/8/layout/vList2"/>
    <dgm:cxn modelId="{F8D2BAA4-6319-4C74-870D-37F5B45B44EA}" srcId="{DE3DBADD-1168-4071-AA8F-A072D40890EC}" destId="{1CC9F6FC-BE8B-449E-A5CC-7513C8DCDF93}" srcOrd="0" destOrd="0" parTransId="{12D31642-26BA-4005-A226-71C1E25370A0}" sibTransId="{C239B09B-BAB3-423D-AE5B-D8063BFD0002}"/>
    <dgm:cxn modelId="{4F0060A6-2B9F-4B06-A71D-9E4E512CEEDE}" type="presOf" srcId="{B40B6A82-CAAF-47CA-8A05-5AAA0B1EA15B}" destId="{C1716C7D-C1A1-4D26-9244-B9760D7BF5B4}" srcOrd="0" destOrd="7" presId="urn:microsoft.com/office/officeart/2005/8/layout/vList2"/>
    <dgm:cxn modelId="{01C17FB1-42B0-43DE-9F85-8ED1383B6FEE}" type="presOf" srcId="{1448FFF9-7C27-402E-B00E-1AD9ED3E397C}" destId="{C1716C7D-C1A1-4D26-9244-B9760D7BF5B4}" srcOrd="0" destOrd="5" presId="urn:microsoft.com/office/officeart/2005/8/layout/vList2"/>
    <dgm:cxn modelId="{7C52BBC0-6FCB-4585-827B-F275D51348E8}" srcId="{00E156CD-36E3-4224-BA21-C42C46D4FB28}" destId="{B40B6A82-CAAF-47CA-8A05-5AAA0B1EA15B}" srcOrd="0" destOrd="0" parTransId="{B00957F8-3A01-4A0E-A350-BB3CAAD7EF3D}" sibTransId="{B19EF9FB-7652-49A5-BC5C-05EBAE042215}"/>
    <dgm:cxn modelId="{B51C53C2-CA7F-48F5-B558-63FF321A6DCF}" srcId="{4506745B-B644-44AF-A525-976171A62573}" destId="{62C5CDB1-0E78-4784-8505-3E1D91FF89D9}" srcOrd="0" destOrd="0" parTransId="{DEA20A0B-05A1-4EAE-A7DD-6716D6932FDF}" sibTransId="{C228DE1F-3B55-4234-9827-4C7447B39F02}"/>
    <dgm:cxn modelId="{6F3920C3-AE36-4E3D-B159-E51C59138F2A}" type="presOf" srcId="{DE3DBADD-1168-4071-AA8F-A072D40890EC}" destId="{C1716C7D-C1A1-4D26-9244-B9760D7BF5B4}" srcOrd="0" destOrd="0"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F1AD29DF-BD78-439D-A5FD-B7A02B175CB5}" type="presOf" srcId="{719BBF22-F3C9-4114-AF39-9D8AF49F113A}" destId="{C1716C7D-C1A1-4D26-9244-B9760D7BF5B4}" srcOrd="0" destOrd="2" presId="urn:microsoft.com/office/officeart/2005/8/layout/vList2"/>
    <dgm:cxn modelId="{DEF0BAE9-A4F2-4E7C-B0D4-69AD0FB568D1}" type="presOf" srcId="{29CED50B-CFB0-481A-9840-8F71916D75B9}" destId="{3519A503-F86F-4545-9947-B084EFCE800A}" srcOrd="0" destOrd="0" presId="urn:microsoft.com/office/officeart/2005/8/layout/vList2"/>
    <dgm:cxn modelId="{95746CEC-4F2B-43E8-8F6D-643A37F4DB7D}" srcId="{F25DF322-1DE5-494A-98F6-1463E9ABA59D}" destId="{ABCC2E94-56D6-4909-96B5-15283C500418}" srcOrd="2" destOrd="0" parTransId="{628091EE-A022-42E9-B1C4-B76C20D828AC}" sibTransId="{232884BA-33CE-4ED2-8E25-317A8C9E6B0F}"/>
    <dgm:cxn modelId="{BC825BFD-C216-49F1-BC2F-C62F72EF0D93}" type="presOf" srcId="{00E156CD-36E3-4224-BA21-C42C46D4FB28}" destId="{C1716C7D-C1A1-4D26-9244-B9760D7BF5B4}" srcOrd="0" destOrd="6" presId="urn:microsoft.com/office/officeart/2005/8/layout/vList2"/>
    <dgm:cxn modelId="{EDEF6F8B-420D-4D87-8459-9C5F467855DF}" type="presParOf" srcId="{F862E190-0ABB-448A-93F7-D4781B9C22B8}" destId="{70394674-135D-4FD5-A833-174620510EC3}" srcOrd="0" destOrd="0" presId="urn:microsoft.com/office/officeart/2005/8/layout/vList2"/>
    <dgm:cxn modelId="{9C626BBA-DDF5-4907-BA2F-57B8B53DF2CC}" type="presParOf" srcId="{F862E190-0ABB-448A-93F7-D4781B9C22B8}" destId="{C1716C7D-C1A1-4D26-9244-B9760D7BF5B4}" srcOrd="1" destOrd="0" presId="urn:microsoft.com/office/officeart/2005/8/layout/vList2"/>
    <dgm:cxn modelId="{430CA939-29AA-4553-8FA5-1E98BB71651C}" type="presParOf" srcId="{F862E190-0ABB-448A-93F7-D4781B9C22B8}" destId="{4BF3D91E-1FC6-4AF8-9541-753A1348DF9D}" srcOrd="2" destOrd="0" presId="urn:microsoft.com/office/officeart/2005/8/layout/vList2"/>
    <dgm:cxn modelId="{E357DF53-84D4-4450-A12A-DD7A35D1A210}"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AB7C2-B17E-42B4-A01B-9E3FCCAD742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D5D5CEB-1171-4736-99E6-1F039391062B}">
      <dgm:prSet phldr="0"/>
      <dgm:spPr/>
      <dgm:t>
        <a:bodyPr/>
        <a:lstStyle/>
        <a:p>
          <a:pPr algn="l" rtl="0"/>
          <a:r>
            <a:rPr lang="en-US">
              <a:latin typeface="Calibri" panose="020F0502020204030204" pitchFamily="34" charset="0"/>
              <a:cs typeface="Calibri" panose="020F0502020204030204" pitchFamily="34" charset="0"/>
            </a:rPr>
            <a:t>Contributions</a:t>
          </a:r>
        </a:p>
      </dgm:t>
    </dgm:pt>
    <dgm:pt modelId="{2B45835E-654A-4C95-9A33-95874A9ED92E}" type="par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7FBF7CA7-B005-44DD-806C-C9924D543708}" type="sibTrans" cxnId="{679CA56B-13BB-46E7-9D09-B49E7A2F041F}">
      <dgm:prSet/>
      <dgm:spPr/>
      <dgm:t>
        <a:bodyPr/>
        <a:lstStyle/>
        <a:p>
          <a:endParaRPr lang="en-SG">
            <a:latin typeface="Calibri" panose="020F0502020204030204" pitchFamily="34" charset="0"/>
            <a:cs typeface="Calibri" panose="020F0502020204030204" pitchFamily="34" charset="0"/>
          </a:endParaRPr>
        </a:p>
      </dgm:t>
    </dgm:pt>
    <dgm:pt modelId="{DE3DBADD-1168-4071-AA8F-A072D40890EC}">
      <dgm:prSet phldr="0"/>
      <dgm:spPr/>
      <dgm:t>
        <a:bodyPr/>
        <a:lstStyle/>
        <a:p>
          <a:pPr algn="l"/>
          <a:r>
            <a:rPr lang="en-US" b="1">
              <a:latin typeface="Calibri" panose="020F0502020204030204" pitchFamily="34" charset="0"/>
              <a:cs typeface="Calibri" panose="020F0502020204030204" pitchFamily="34" charset="0"/>
            </a:rPr>
            <a:t>Sentiment Analysis Implementation</a:t>
          </a:r>
        </a:p>
      </dgm:t>
    </dgm:pt>
    <dgm:pt modelId="{648C35FB-AAEE-4D6D-93CE-FEEA6B5753CE}" type="par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858C4EF4-E63E-4CE5-8259-69EACDB768C5}" type="sibTrans" cxnId="{D4C14735-EDF4-47BD-AEDA-F46B29AD90DC}">
      <dgm:prSet/>
      <dgm:spPr/>
      <dgm:t>
        <a:bodyPr/>
        <a:lstStyle/>
        <a:p>
          <a:endParaRPr lang="en-SG">
            <a:latin typeface="Calibri" panose="020F0502020204030204" pitchFamily="34" charset="0"/>
            <a:cs typeface="Calibri" panose="020F0502020204030204" pitchFamily="34" charset="0"/>
          </a:endParaRPr>
        </a:p>
      </dgm:t>
    </dgm:pt>
    <dgm:pt modelId="{F25DF322-1DE5-494A-98F6-1463E9ABA59D}">
      <dgm:prSet phldr="0"/>
      <dgm:spPr/>
      <dgm:t>
        <a:bodyPr/>
        <a:lstStyle/>
        <a:p>
          <a:pPr algn="l"/>
          <a:r>
            <a:rPr lang="en-US">
              <a:latin typeface="Calibri" panose="020F0502020204030204" pitchFamily="34" charset="0"/>
              <a:cs typeface="Calibri" panose="020F0502020204030204" pitchFamily="34" charset="0"/>
            </a:rPr>
            <a:t>Key Learnings</a:t>
          </a:r>
        </a:p>
      </dgm:t>
    </dgm:pt>
    <dgm:pt modelId="{AF2EA26C-31F4-4AB5-B61F-A5C07E8D6A35}" type="par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42B539B2-3541-4175-85DA-F8657EC8311E}" type="sibTrans" cxnId="{88C03521-4DE6-4C60-9D02-BD8B2102FC26}">
      <dgm:prSet/>
      <dgm:spPr/>
      <dgm:t>
        <a:bodyPr/>
        <a:lstStyle/>
        <a:p>
          <a:endParaRPr lang="en-SG">
            <a:latin typeface="Calibri" panose="020F0502020204030204" pitchFamily="34" charset="0"/>
            <a:cs typeface="Calibri" panose="020F0502020204030204" pitchFamily="34" charset="0"/>
          </a:endParaRPr>
        </a:p>
      </dgm:t>
    </dgm:pt>
    <dgm:pt modelId="{29CED50B-CFB0-481A-9840-8F71916D75B9}">
      <dgm:prSet phldr="0"/>
      <dgm:spPr/>
      <dgm:t>
        <a:bodyPr/>
        <a:lstStyle/>
        <a:p>
          <a:pPr algn="l" rtl="0"/>
          <a:r>
            <a:rPr lang="en-US" b="1">
              <a:latin typeface="Calibri" panose="020F0502020204030204" pitchFamily="34" charset="0"/>
              <a:cs typeface="Calibri" panose="020F0502020204030204" pitchFamily="34" charset="0"/>
            </a:rPr>
            <a:t>Diversity &amp; Inclusivity</a:t>
          </a:r>
        </a:p>
      </dgm:t>
    </dgm:pt>
    <dgm:pt modelId="{AADCFC04-68DB-41D4-BEB9-9BC96B3063B3}" type="par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C573707-B952-461D-AE3E-D5A5EF7F5B1E}" type="sibTrans" cxnId="{466564C7-F899-482C-A6EE-A262FC067E86}">
      <dgm:prSet/>
      <dgm:spPr/>
      <dgm:t>
        <a:bodyPr/>
        <a:lstStyle/>
        <a:p>
          <a:endParaRPr lang="en-SG">
            <a:latin typeface="Calibri" panose="020F0502020204030204" pitchFamily="34" charset="0"/>
            <a:cs typeface="Calibri" panose="020F0502020204030204" pitchFamily="34" charset="0"/>
          </a:endParaRPr>
        </a:p>
      </dgm:t>
    </dgm:pt>
    <dgm:pt modelId="{DE87303A-8FF1-4294-8187-F4C83261805B}">
      <dgm:prSet phldr="0"/>
      <dgm:spPr/>
      <dgm:t>
        <a:bodyPr/>
        <a:lstStyle/>
        <a:p>
          <a:pPr algn="l" rtl="0"/>
          <a:r>
            <a:rPr lang="en-US">
              <a:latin typeface="Calibri" panose="020F0502020204030204" pitchFamily="34" charset="0"/>
              <a:cs typeface="Calibri" panose="020F0502020204030204" pitchFamily="34" charset="0"/>
            </a:rPr>
            <a:t>Did up TF-IDF seed words from negative sentiment for both the semi-supervised and unsupervised LDA model</a:t>
          </a:r>
        </a:p>
      </dgm:t>
    </dgm:pt>
    <dgm:pt modelId="{0F642E65-C332-4738-AAB8-FF89503AC750}" type="parTrans" cxnId="{9FA54E0A-F3AE-4D1F-B736-953009EB2EC3}">
      <dgm:prSet/>
      <dgm:spPr/>
      <dgm:t>
        <a:bodyPr/>
        <a:lstStyle/>
        <a:p>
          <a:endParaRPr lang="en-SG">
            <a:latin typeface="Calibri" panose="020F0502020204030204" pitchFamily="34" charset="0"/>
            <a:cs typeface="Calibri" panose="020F0502020204030204" pitchFamily="34" charset="0"/>
          </a:endParaRPr>
        </a:p>
      </dgm:t>
    </dgm:pt>
    <dgm:pt modelId="{3C6A8FD6-B325-4841-8F15-82467E120922}" type="sibTrans" cxnId="{9FA54E0A-F3AE-4D1F-B736-953009EB2EC3}">
      <dgm:prSet/>
      <dgm:spPr/>
      <dgm:t>
        <a:bodyPr/>
        <a:lstStyle/>
        <a:p>
          <a:endParaRPr lang="en-SG">
            <a:latin typeface="Calibri" panose="020F0502020204030204" pitchFamily="34" charset="0"/>
            <a:cs typeface="Calibri" panose="020F0502020204030204" pitchFamily="34" charset="0"/>
          </a:endParaRPr>
        </a:p>
      </dgm:t>
    </dgm:pt>
    <dgm:pt modelId="{00E156CD-36E3-4224-BA21-C42C46D4FB28}">
      <dgm:prSet phldr="0"/>
      <dgm:spPr/>
      <dgm:t>
        <a:bodyPr/>
        <a:lstStyle/>
        <a:p>
          <a:pPr algn="l"/>
          <a:r>
            <a:rPr lang="en-US" b="1">
              <a:latin typeface="Calibri" panose="020F0502020204030204" pitchFamily="34" charset="0"/>
              <a:cs typeface="Calibri" panose="020F0502020204030204" pitchFamily="34" charset="0"/>
            </a:rPr>
            <a:t>Report and Presentation</a:t>
          </a:r>
        </a:p>
      </dgm:t>
    </dgm:pt>
    <dgm:pt modelId="{63498458-42F7-45D4-B5F2-E12AD6E2ED95}" type="parTrans" cxnId="{ED3DDC04-0036-4BAF-89AA-8B6C2CE96D5E}">
      <dgm:prSet/>
      <dgm:spPr/>
      <dgm:t>
        <a:bodyPr/>
        <a:lstStyle/>
        <a:p>
          <a:endParaRPr lang="en-SG">
            <a:latin typeface="Calibri" panose="020F0502020204030204" pitchFamily="34" charset="0"/>
            <a:cs typeface="Calibri" panose="020F0502020204030204" pitchFamily="34" charset="0"/>
          </a:endParaRPr>
        </a:p>
      </dgm:t>
    </dgm:pt>
    <dgm:pt modelId="{954E3B35-6590-41EF-94AB-29EDCD216A27}" type="sibTrans" cxnId="{ED3DDC04-0036-4BAF-89AA-8B6C2CE96D5E}">
      <dgm:prSet/>
      <dgm:spPr/>
      <dgm:t>
        <a:bodyPr/>
        <a:lstStyle/>
        <a:p>
          <a:endParaRPr lang="en-SG">
            <a:latin typeface="Calibri" panose="020F0502020204030204" pitchFamily="34" charset="0"/>
            <a:cs typeface="Calibri" panose="020F0502020204030204" pitchFamily="34" charset="0"/>
          </a:endParaRPr>
        </a:p>
      </dgm:t>
    </dgm:pt>
    <dgm:pt modelId="{1CC9F6FC-BE8B-449E-A5CC-7513C8DCDF93}">
      <dgm:prSet phldr="0"/>
      <dgm:spPr/>
      <dgm:t>
        <a:bodyPr/>
        <a:lstStyle/>
        <a:p>
          <a:pPr algn="l" rtl="0"/>
          <a:r>
            <a:rPr lang="en-US">
              <a:latin typeface="Calibri" panose="020F0502020204030204" pitchFamily="34" charset="0"/>
              <a:cs typeface="Calibri" panose="020F0502020204030204" pitchFamily="34" charset="0"/>
            </a:rPr>
            <a:t>Assisted with summarizing the write-up of sentiment analysis implementation write up and results of the draft and final report submission</a:t>
          </a:r>
        </a:p>
      </dgm:t>
    </dgm:pt>
    <dgm:pt modelId="{12D31642-26BA-4005-A226-71C1E25370A0}" type="parTrans" cxnId="{F8D2BAA4-6319-4C74-870D-37F5B45B44EA}">
      <dgm:prSet/>
      <dgm:spPr/>
      <dgm:t>
        <a:bodyPr/>
        <a:lstStyle/>
        <a:p>
          <a:endParaRPr lang="en-SG">
            <a:latin typeface="Calibri" panose="020F0502020204030204" pitchFamily="34" charset="0"/>
            <a:cs typeface="Calibri" panose="020F0502020204030204" pitchFamily="34" charset="0"/>
          </a:endParaRPr>
        </a:p>
      </dgm:t>
    </dgm:pt>
    <dgm:pt modelId="{C239B09B-BAB3-423D-AE5B-D8063BFD0002}" type="sibTrans" cxnId="{F8D2BAA4-6319-4C74-870D-37F5B45B44EA}">
      <dgm:prSet/>
      <dgm:spPr/>
      <dgm:t>
        <a:bodyPr/>
        <a:lstStyle/>
        <a:p>
          <a:endParaRPr lang="en-SG">
            <a:latin typeface="Calibri" panose="020F0502020204030204" pitchFamily="34" charset="0"/>
            <a:cs typeface="Calibri" panose="020F0502020204030204" pitchFamily="34" charset="0"/>
          </a:endParaRPr>
        </a:p>
      </dgm:t>
    </dgm:pt>
    <dgm:pt modelId="{719BBF22-F3C9-4114-AF39-9D8AF49F113A}">
      <dgm:prSet phldr="0"/>
      <dgm:spPr/>
      <dgm:t>
        <a:bodyPr/>
        <a:lstStyle/>
        <a:p>
          <a:pPr algn="l"/>
          <a:r>
            <a:rPr lang="en-US" b="1">
              <a:latin typeface="Calibri" panose="020F0502020204030204" pitchFamily="34" charset="0"/>
              <a:cs typeface="Calibri" panose="020F0502020204030204" pitchFamily="34" charset="0"/>
            </a:rPr>
            <a:t>LDA Topic Modeling</a:t>
          </a:r>
        </a:p>
      </dgm:t>
    </dgm:pt>
    <dgm:pt modelId="{849EAB9C-6FBC-4950-B5EC-0AAA0BDFB9FC}" type="parTrans" cxnId="{51786206-8AD7-42D7-AC96-C7FB3F04C10C}">
      <dgm:prSet/>
      <dgm:spPr/>
      <dgm:t>
        <a:bodyPr/>
        <a:lstStyle/>
        <a:p>
          <a:endParaRPr lang="en-SG">
            <a:latin typeface="Calibri" panose="020F0502020204030204" pitchFamily="34" charset="0"/>
            <a:cs typeface="Calibri" panose="020F0502020204030204" pitchFamily="34" charset="0"/>
          </a:endParaRPr>
        </a:p>
      </dgm:t>
    </dgm:pt>
    <dgm:pt modelId="{5806096A-F6BD-48E6-9E45-06E6025590CF}" type="sibTrans" cxnId="{51786206-8AD7-42D7-AC96-C7FB3F04C10C}">
      <dgm:prSet/>
      <dgm:spPr/>
      <dgm:t>
        <a:bodyPr/>
        <a:lstStyle/>
        <a:p>
          <a:endParaRPr lang="en-SG">
            <a:latin typeface="Calibri" panose="020F0502020204030204" pitchFamily="34" charset="0"/>
            <a:cs typeface="Calibri" panose="020F0502020204030204" pitchFamily="34" charset="0"/>
          </a:endParaRPr>
        </a:p>
      </dgm:t>
    </dgm:pt>
    <dgm:pt modelId="{FFA0FB3C-87C3-46C8-B207-67C860975ACA}">
      <dgm:prSet phldr="0"/>
      <dgm:spPr/>
      <dgm:t>
        <a:bodyPr/>
        <a:lstStyle/>
        <a:p>
          <a:pPr algn="l" rtl="0"/>
          <a:r>
            <a:rPr lang="en-US">
              <a:latin typeface="Calibri" panose="020F0502020204030204" pitchFamily="34" charset="0"/>
              <a:cs typeface="Calibri" panose="020F0502020204030204" pitchFamily="34" charset="0"/>
            </a:rPr>
            <a:t>Contributed with coming up with business use cases and topics related to all senntiments</a:t>
          </a:r>
        </a:p>
      </dgm:t>
    </dgm:pt>
    <dgm:pt modelId="{21A0171A-52B2-4481-85E1-1F760D04EF98}" type="parTrans" cxnId="{4D55728D-55A6-40FC-A8D5-7F1611C9A661}">
      <dgm:prSet/>
      <dgm:spPr/>
      <dgm:t>
        <a:bodyPr/>
        <a:lstStyle/>
        <a:p>
          <a:endParaRPr lang="en-SG">
            <a:latin typeface="Calibri" panose="020F0502020204030204" pitchFamily="34" charset="0"/>
            <a:cs typeface="Calibri" panose="020F0502020204030204" pitchFamily="34" charset="0"/>
          </a:endParaRPr>
        </a:p>
      </dgm:t>
    </dgm:pt>
    <dgm:pt modelId="{93028F50-2518-49BC-A239-0A32B529DCE1}" type="sibTrans" cxnId="{4D55728D-55A6-40FC-A8D5-7F1611C9A661}">
      <dgm:prSet/>
      <dgm:spPr/>
      <dgm:t>
        <a:bodyPr/>
        <a:lstStyle/>
        <a:p>
          <a:endParaRPr lang="en-SG">
            <a:latin typeface="Calibri" panose="020F0502020204030204" pitchFamily="34" charset="0"/>
            <a:cs typeface="Calibri" panose="020F0502020204030204" pitchFamily="34" charset="0"/>
          </a:endParaRPr>
        </a:p>
      </dgm:t>
    </dgm:pt>
    <dgm:pt modelId="{1448FFF9-7C27-402E-B00E-1AD9ED3E397C}">
      <dgm:prSet phldr="0"/>
      <dgm:spPr/>
      <dgm:t>
        <a:bodyPr/>
        <a:lstStyle/>
        <a:p>
          <a:pPr algn="l" rtl="0"/>
          <a:r>
            <a:rPr lang="en-US">
              <a:latin typeface="Calibri" panose="020F0502020204030204" pitchFamily="34" charset="0"/>
              <a:cs typeface="Calibri" panose="020F0502020204030204" pitchFamily="34" charset="0"/>
            </a:rPr>
            <a:t>Did up the write up on the business and practical applications of the findings for negative sentiments for both semi-supervised and unsupervised LDA models. </a:t>
          </a:r>
        </a:p>
      </dgm:t>
    </dgm:pt>
    <dgm:pt modelId="{69E51E36-BCEE-4DDB-976A-5C16056693F8}" type="sibTrans" cxnId="{0D428356-4054-4089-8065-8D2B67A3C2AD}">
      <dgm:prSet/>
      <dgm:spPr/>
      <dgm:t>
        <a:bodyPr/>
        <a:lstStyle/>
        <a:p>
          <a:endParaRPr lang="en-SG">
            <a:latin typeface="Calibri" panose="020F0502020204030204" pitchFamily="34" charset="0"/>
            <a:cs typeface="Calibri" panose="020F0502020204030204" pitchFamily="34" charset="0"/>
          </a:endParaRPr>
        </a:p>
      </dgm:t>
    </dgm:pt>
    <dgm:pt modelId="{7C391882-2B19-4418-B25B-8A9F3E120CE8}" type="parTrans" cxnId="{0D428356-4054-4089-8065-8D2B67A3C2AD}">
      <dgm:prSet/>
      <dgm:spPr/>
      <dgm:t>
        <a:bodyPr/>
        <a:lstStyle/>
        <a:p>
          <a:endParaRPr lang="en-SG">
            <a:latin typeface="Calibri" panose="020F0502020204030204" pitchFamily="34" charset="0"/>
            <a:cs typeface="Calibri" panose="020F0502020204030204" pitchFamily="34" charset="0"/>
          </a:endParaRPr>
        </a:p>
      </dgm:t>
    </dgm:pt>
    <dgm:pt modelId="{B40B6A82-CAAF-47CA-8A05-5AAA0B1EA15B}">
      <dgm:prSet phldr="0"/>
      <dgm:spPr/>
      <dgm:t>
        <a:bodyPr/>
        <a:lstStyle/>
        <a:p>
          <a:pPr algn="l" rtl="0"/>
          <a:r>
            <a:rPr lang="en-US">
              <a:latin typeface="Calibri" panose="020F0502020204030204" pitchFamily="34" charset="0"/>
              <a:cs typeface="Calibri" panose="020F0502020204030204" pitchFamily="34" charset="0"/>
            </a:rPr>
            <a:t>Wrote up the proposal in key points of the sentiment analysis description, the use cases, results from all sentiments for supervised and unsupervised LDA and fixed the format and a first cut of reduction of pages. The word cloud for the presentation slides on semi-supervised LDA. </a:t>
          </a:r>
        </a:p>
      </dgm:t>
    </dgm:pt>
    <dgm:pt modelId="{B00957F8-3A01-4A0E-A350-BB3CAAD7EF3D}" type="parTrans" cxnId="{7C52BBC0-6FCB-4585-827B-F275D51348E8}">
      <dgm:prSet/>
      <dgm:spPr/>
      <dgm:t>
        <a:bodyPr/>
        <a:lstStyle/>
        <a:p>
          <a:endParaRPr lang="en-SG">
            <a:latin typeface="Calibri" panose="020F0502020204030204" pitchFamily="34" charset="0"/>
            <a:cs typeface="Calibri" panose="020F0502020204030204" pitchFamily="34" charset="0"/>
          </a:endParaRPr>
        </a:p>
      </dgm:t>
    </dgm:pt>
    <dgm:pt modelId="{B19EF9FB-7652-49A5-BC5C-05EBAE042215}" type="sibTrans" cxnId="{7C52BBC0-6FCB-4585-827B-F275D51348E8}">
      <dgm:prSet/>
      <dgm:spPr/>
      <dgm:t>
        <a:bodyPr/>
        <a:lstStyle/>
        <a:p>
          <a:endParaRPr lang="en-SG">
            <a:latin typeface="Calibri" panose="020F0502020204030204" pitchFamily="34" charset="0"/>
            <a:cs typeface="Calibri" panose="020F0502020204030204" pitchFamily="34" charset="0"/>
          </a:endParaRPr>
        </a:p>
      </dgm:t>
    </dgm:pt>
    <dgm:pt modelId="{D32C9ABC-3380-42CF-8A4B-8827FAFC008F}">
      <dgm:prSet phldr="0"/>
      <dgm:spPr/>
      <dgm:t>
        <a:bodyPr/>
        <a:lstStyle/>
        <a:p>
          <a:pPr algn="l" rtl="0"/>
          <a:r>
            <a:rPr lang="en-US">
              <a:latin typeface="Calibri" panose="020F0502020204030204" pitchFamily="34" charset="0"/>
              <a:cs typeface="Calibri" panose="020F0502020204030204" pitchFamily="34" charset="0"/>
            </a:rPr>
            <a:t>Every team member has different backgrounds in work experiences and brings a different skillsets and technical levels to the table across different MITB tracks. Despite this, we collaborated and coordinated well to tackle roadblocks along the way eg. when we were considering whether to use supervised LDA learning method whereby the training model will require very high </a:t>
          </a:r>
          <a:r>
            <a:rPr lang="en-US" u="none">
              <a:latin typeface="Calibri" panose="020F0502020204030204" pitchFamily="34" charset="0"/>
              <a:cs typeface="Calibri" panose="020F0502020204030204" pitchFamily="34" charset="0"/>
            </a:rPr>
            <a:t>GPU and computational resources to run</a:t>
          </a:r>
          <a:r>
            <a:rPr lang="en-US">
              <a:latin typeface="Calibri" panose="020F0502020204030204" pitchFamily="34" charset="0"/>
              <a:cs typeface="Calibri" panose="020F0502020204030204" pitchFamily="34" charset="0"/>
            </a:rPr>
            <a:t> the codes in python. We ultimately came to a common consensus to push on with the idea and throughout the project each of us worked on separate parts of the project deliverables to our strengths. </a:t>
          </a:r>
        </a:p>
      </dgm:t>
    </dgm:pt>
    <dgm:pt modelId="{063D1B86-0B67-4A57-BF20-C2DAAC4064F5}" type="parTrans" cxnId="{B9372157-CFB3-47B2-B864-0EFF5FB3201F}">
      <dgm:prSet/>
      <dgm:spPr/>
      <dgm:t>
        <a:bodyPr/>
        <a:lstStyle/>
        <a:p>
          <a:endParaRPr lang="en-SG">
            <a:latin typeface="Calibri" panose="020F0502020204030204" pitchFamily="34" charset="0"/>
            <a:cs typeface="Calibri" panose="020F0502020204030204" pitchFamily="34" charset="0"/>
          </a:endParaRPr>
        </a:p>
      </dgm:t>
    </dgm:pt>
    <dgm:pt modelId="{D889F95F-7C8D-48F6-8FED-57519B14B2CB}" type="sibTrans" cxnId="{B9372157-CFB3-47B2-B864-0EFF5FB3201F}">
      <dgm:prSet/>
      <dgm:spPr/>
      <dgm:t>
        <a:bodyPr/>
        <a:lstStyle/>
        <a:p>
          <a:endParaRPr lang="en-SG">
            <a:latin typeface="Calibri" panose="020F0502020204030204" pitchFamily="34" charset="0"/>
            <a:cs typeface="Calibri" panose="020F0502020204030204" pitchFamily="34" charset="0"/>
          </a:endParaRPr>
        </a:p>
      </dgm:t>
    </dgm:pt>
    <dgm:pt modelId="{4506745B-B644-44AF-A525-976171A62573}">
      <dgm:prSet phldr="0"/>
      <dgm:spPr/>
      <dgm:t>
        <a:bodyPr/>
        <a:lstStyle/>
        <a:p>
          <a:pPr algn="l" rtl="0"/>
          <a:r>
            <a:rPr lang="en-US" b="1">
              <a:latin typeface="Calibri" panose="020F0502020204030204" pitchFamily="34" charset="0"/>
              <a:cs typeface="Calibri" panose="020F0502020204030204" pitchFamily="34" charset="0"/>
            </a:rPr>
            <a:t>Importance of Topic Modelling </a:t>
          </a:r>
          <a:endParaRPr lang="en-US">
            <a:latin typeface="Calibri" panose="020F0502020204030204" pitchFamily="34" charset="0"/>
            <a:cs typeface="Calibri" panose="020F0502020204030204" pitchFamily="34" charset="0"/>
          </a:endParaRPr>
        </a:p>
      </dgm:t>
    </dgm:pt>
    <dgm:pt modelId="{BE8B9AAC-3AB9-4BCD-807B-7BC9E2761E0E}" type="parTrans" cxnId="{9FF2A01E-C37A-4463-B7DA-53CFEC20CEB2}">
      <dgm:prSet/>
      <dgm:spPr/>
      <dgm:t>
        <a:bodyPr/>
        <a:lstStyle/>
        <a:p>
          <a:endParaRPr lang="en-SG">
            <a:latin typeface="Calibri" panose="020F0502020204030204" pitchFamily="34" charset="0"/>
            <a:cs typeface="Calibri" panose="020F0502020204030204" pitchFamily="34" charset="0"/>
          </a:endParaRPr>
        </a:p>
      </dgm:t>
    </dgm:pt>
    <dgm:pt modelId="{9CDA6FC3-793E-4CA5-896B-FC64770D9D1A}" type="sibTrans" cxnId="{9FF2A01E-C37A-4463-B7DA-53CFEC20CEB2}">
      <dgm:prSet/>
      <dgm:spPr/>
      <dgm:t>
        <a:bodyPr/>
        <a:lstStyle/>
        <a:p>
          <a:endParaRPr lang="en-SG">
            <a:latin typeface="Calibri" panose="020F0502020204030204" pitchFamily="34" charset="0"/>
            <a:cs typeface="Calibri" panose="020F0502020204030204" pitchFamily="34" charset="0"/>
          </a:endParaRPr>
        </a:p>
      </dgm:t>
    </dgm:pt>
    <dgm:pt modelId="{62C5CDB1-0E78-4784-8505-3E1D91FF89D9}">
      <dgm:prSet phldr="0"/>
      <dgm:spPr/>
      <dgm:t>
        <a:bodyPr/>
        <a:lstStyle/>
        <a:p>
          <a:pPr algn="l" rtl="0"/>
          <a:r>
            <a:rPr lang="en-US">
              <a:latin typeface="Calibri" panose="020F0502020204030204" pitchFamily="34" charset="0"/>
              <a:cs typeface="Calibri" panose="020F0502020204030204" pitchFamily="34" charset="0"/>
            </a:rPr>
            <a:t>The crafting of each topic resonates with life scenario and once set in stone can be used as a point of guidance for us to proceed with subsequent steps of our report and the topics can be used in the workspace by one of our groupmate and it was an educational journey for someone like me who isn't familiar with this topic at all through our project discussions and every task execution.</a:t>
          </a:r>
        </a:p>
      </dgm:t>
    </dgm:pt>
    <dgm:pt modelId="{DEA20A0B-05A1-4EAE-A7DD-6716D6932FDF}" type="parTrans" cxnId="{B51C53C2-CA7F-48F5-B558-63FF321A6DCF}">
      <dgm:prSet/>
      <dgm:spPr/>
      <dgm:t>
        <a:bodyPr/>
        <a:lstStyle/>
        <a:p>
          <a:endParaRPr lang="en-SG">
            <a:latin typeface="Calibri" panose="020F0502020204030204" pitchFamily="34" charset="0"/>
            <a:cs typeface="Calibri" panose="020F0502020204030204" pitchFamily="34" charset="0"/>
          </a:endParaRPr>
        </a:p>
      </dgm:t>
    </dgm:pt>
    <dgm:pt modelId="{C228DE1F-3B55-4234-9827-4C7447B39F02}" type="sibTrans" cxnId="{B51C53C2-CA7F-48F5-B558-63FF321A6DCF}">
      <dgm:prSet/>
      <dgm:spPr/>
      <dgm:t>
        <a:bodyPr/>
        <a:lstStyle/>
        <a:p>
          <a:endParaRPr lang="en-SG">
            <a:latin typeface="Calibri" panose="020F0502020204030204" pitchFamily="34" charset="0"/>
            <a:cs typeface="Calibri" panose="020F0502020204030204" pitchFamily="34" charset="0"/>
          </a:endParaRPr>
        </a:p>
      </dgm:t>
    </dgm:pt>
    <dgm:pt modelId="{ABCC2E94-56D6-4909-96B5-15283C500418}">
      <dgm:prSet phldr="0"/>
      <dgm:spPr/>
      <dgm:t>
        <a:bodyPr/>
        <a:lstStyle/>
        <a:p>
          <a:pPr algn="l" rtl="0"/>
          <a:r>
            <a:rPr lang="en-US" b="1">
              <a:latin typeface="Calibri" panose="020F0502020204030204" pitchFamily="34" charset="0"/>
              <a:cs typeface="Calibri" panose="020F0502020204030204" pitchFamily="34" charset="0"/>
            </a:rPr>
            <a:t> Text Analytics on a Sensitive Subject </a:t>
          </a:r>
        </a:p>
      </dgm:t>
    </dgm:pt>
    <dgm:pt modelId="{628091EE-A022-42E9-B1C4-B76C20D828AC}" type="parTrans" cxnId="{95746CEC-4F2B-43E8-8F6D-643A37F4DB7D}">
      <dgm:prSet/>
      <dgm:spPr/>
      <dgm:t>
        <a:bodyPr/>
        <a:lstStyle/>
        <a:p>
          <a:endParaRPr lang="en-SG">
            <a:latin typeface="Calibri" panose="020F0502020204030204" pitchFamily="34" charset="0"/>
            <a:cs typeface="Calibri" panose="020F0502020204030204" pitchFamily="34" charset="0"/>
          </a:endParaRPr>
        </a:p>
      </dgm:t>
    </dgm:pt>
    <dgm:pt modelId="{232884BA-33CE-4ED2-8E25-317A8C9E6B0F}" type="sibTrans" cxnId="{95746CEC-4F2B-43E8-8F6D-643A37F4DB7D}">
      <dgm:prSet/>
      <dgm:spPr/>
      <dgm:t>
        <a:bodyPr/>
        <a:lstStyle/>
        <a:p>
          <a:endParaRPr lang="en-SG">
            <a:latin typeface="Calibri" panose="020F0502020204030204" pitchFamily="34" charset="0"/>
            <a:cs typeface="Calibri" panose="020F0502020204030204" pitchFamily="34" charset="0"/>
          </a:endParaRPr>
        </a:p>
      </dgm:t>
    </dgm:pt>
    <dgm:pt modelId="{3E78E83D-E2F9-49FC-9572-37BBB2A53256}">
      <dgm:prSet phldr="0"/>
      <dgm:spPr/>
      <dgm:t>
        <a:bodyPr/>
        <a:lstStyle/>
        <a:p>
          <a:pPr algn="l" rtl="0"/>
          <a:r>
            <a:rPr lang="en-US">
              <a:latin typeface="Calibri" panose="020F0502020204030204" pitchFamily="34" charset="0"/>
              <a:cs typeface="Calibri" panose="020F0502020204030204" pitchFamily="34" charset="0"/>
            </a:rPr>
            <a:t> We were initially reluctant to select this topic on analyzing 15,000+ tweets from ISIS which are not always in English language and with various different contexts that we don't really understand and have limited knowledge in. Additionally, because most of us group members do not have much idea or insights about the subject matter but after some consideration and prolonged discussion about whether to proceed with this topic with limited understanding, we decided to take on this difficult challenge and go ahead with working on this subject because ultimately apart from one of our group member working on such a solution in the work place, personally I feel it's something I am curious about and would like to learn more  and deep dive further given the opportunity.</a:t>
          </a:r>
        </a:p>
      </dgm:t>
    </dgm:pt>
    <dgm:pt modelId="{E868231E-F544-4AAA-B429-876496976DF2}" type="parTrans" cxnId="{ED273B61-BF6E-45DC-88A7-C2AE762AA33A}">
      <dgm:prSet/>
      <dgm:spPr/>
      <dgm:t>
        <a:bodyPr/>
        <a:lstStyle/>
        <a:p>
          <a:endParaRPr lang="en-SG">
            <a:latin typeface="Calibri" panose="020F0502020204030204" pitchFamily="34" charset="0"/>
            <a:cs typeface="Calibri" panose="020F0502020204030204" pitchFamily="34" charset="0"/>
          </a:endParaRPr>
        </a:p>
      </dgm:t>
    </dgm:pt>
    <dgm:pt modelId="{1E8EB2FF-3824-4C13-95CE-E792B789D106}" type="sibTrans" cxnId="{ED273B61-BF6E-45DC-88A7-C2AE762AA33A}">
      <dgm:prSet/>
      <dgm:spPr/>
      <dgm:t>
        <a:bodyPr/>
        <a:lstStyle/>
        <a:p>
          <a:endParaRPr lang="en-SG">
            <a:latin typeface="Calibri" panose="020F0502020204030204" pitchFamily="34" charset="0"/>
            <a:cs typeface="Calibri" panose="020F0502020204030204" pitchFamily="34" charset="0"/>
          </a:endParaRPr>
        </a:p>
      </dgm:t>
    </dgm:pt>
    <dgm:pt modelId="{F862E190-0ABB-448A-93F7-D4781B9C22B8}" type="pres">
      <dgm:prSet presAssocID="{2DBAB7C2-B17E-42B4-A01B-9E3FCCAD7425}" presName="linear" presStyleCnt="0">
        <dgm:presLayoutVars>
          <dgm:animLvl val="lvl"/>
          <dgm:resizeHandles val="exact"/>
        </dgm:presLayoutVars>
      </dgm:prSet>
      <dgm:spPr/>
    </dgm:pt>
    <dgm:pt modelId="{70394674-135D-4FD5-A833-174620510EC3}" type="pres">
      <dgm:prSet presAssocID="{4D5D5CEB-1171-4736-99E6-1F039391062B}" presName="parentText" presStyleLbl="node1" presStyleIdx="0" presStyleCnt="2">
        <dgm:presLayoutVars>
          <dgm:chMax val="0"/>
          <dgm:bulletEnabled val="1"/>
        </dgm:presLayoutVars>
      </dgm:prSet>
      <dgm:spPr/>
    </dgm:pt>
    <dgm:pt modelId="{C1716C7D-C1A1-4D26-9244-B9760D7BF5B4}" type="pres">
      <dgm:prSet presAssocID="{4D5D5CEB-1171-4736-99E6-1F039391062B}" presName="childText" presStyleLbl="revTx" presStyleIdx="0" presStyleCnt="2">
        <dgm:presLayoutVars>
          <dgm:bulletEnabled val="1"/>
        </dgm:presLayoutVars>
      </dgm:prSet>
      <dgm:spPr/>
    </dgm:pt>
    <dgm:pt modelId="{4BF3D91E-1FC6-4AF8-9541-753A1348DF9D}" type="pres">
      <dgm:prSet presAssocID="{F25DF322-1DE5-494A-98F6-1463E9ABA59D}" presName="parentText" presStyleLbl="node1" presStyleIdx="1" presStyleCnt="2">
        <dgm:presLayoutVars>
          <dgm:chMax val="0"/>
          <dgm:bulletEnabled val="1"/>
        </dgm:presLayoutVars>
      </dgm:prSet>
      <dgm:spPr/>
    </dgm:pt>
    <dgm:pt modelId="{3519A503-F86F-4545-9947-B084EFCE800A}" type="pres">
      <dgm:prSet presAssocID="{F25DF322-1DE5-494A-98F6-1463E9ABA59D}" presName="childText" presStyleLbl="revTx" presStyleIdx="1" presStyleCnt="2">
        <dgm:presLayoutVars>
          <dgm:bulletEnabled val="1"/>
        </dgm:presLayoutVars>
      </dgm:prSet>
      <dgm:spPr/>
    </dgm:pt>
  </dgm:ptLst>
  <dgm:cxnLst>
    <dgm:cxn modelId="{ED3DDC04-0036-4BAF-89AA-8B6C2CE96D5E}" srcId="{4D5D5CEB-1171-4736-99E6-1F039391062B}" destId="{00E156CD-36E3-4224-BA21-C42C46D4FB28}" srcOrd="2" destOrd="0" parTransId="{63498458-42F7-45D4-B5F2-E12AD6E2ED95}" sibTransId="{954E3B35-6590-41EF-94AB-29EDCD216A27}"/>
    <dgm:cxn modelId="{51786206-8AD7-42D7-AC96-C7FB3F04C10C}" srcId="{4D5D5CEB-1171-4736-99E6-1F039391062B}" destId="{719BBF22-F3C9-4114-AF39-9D8AF49F113A}" srcOrd="1" destOrd="0" parTransId="{849EAB9C-6FBC-4950-B5EC-0AAA0BDFB9FC}" sibTransId="{5806096A-F6BD-48E6-9E45-06E6025590CF}"/>
    <dgm:cxn modelId="{C2CD2209-9C2B-49B5-94AD-07FE235319F3}" type="presOf" srcId="{FFA0FB3C-87C3-46C8-B207-67C860975ACA}" destId="{C1716C7D-C1A1-4D26-9244-B9760D7BF5B4}" srcOrd="0" destOrd="3" presId="urn:microsoft.com/office/officeart/2005/8/layout/vList2"/>
    <dgm:cxn modelId="{9FA54E0A-F3AE-4D1F-B736-953009EB2EC3}" srcId="{719BBF22-F3C9-4114-AF39-9D8AF49F113A}" destId="{DE87303A-8FF1-4294-8187-F4C83261805B}" srcOrd="1" destOrd="0" parTransId="{0F642E65-C332-4738-AAB8-FF89503AC750}" sibTransId="{3C6A8FD6-B325-4841-8F15-82467E120922}"/>
    <dgm:cxn modelId="{9FF2A01E-C37A-4463-B7DA-53CFEC20CEB2}" srcId="{F25DF322-1DE5-494A-98F6-1463E9ABA59D}" destId="{4506745B-B644-44AF-A525-976171A62573}" srcOrd="1" destOrd="0" parTransId="{BE8B9AAC-3AB9-4BCD-807B-7BC9E2761E0E}" sibTransId="{9CDA6FC3-793E-4CA5-896B-FC64770D9D1A}"/>
    <dgm:cxn modelId="{4C9F2E1F-E30B-49A0-A059-710A18D494DF}" type="presOf" srcId="{1CC9F6FC-BE8B-449E-A5CC-7513C8DCDF93}" destId="{C1716C7D-C1A1-4D26-9244-B9760D7BF5B4}" srcOrd="0" destOrd="1" presId="urn:microsoft.com/office/officeart/2005/8/layout/vList2"/>
    <dgm:cxn modelId="{88C03521-4DE6-4C60-9D02-BD8B2102FC26}" srcId="{2DBAB7C2-B17E-42B4-A01B-9E3FCCAD7425}" destId="{F25DF322-1DE5-494A-98F6-1463E9ABA59D}" srcOrd="1" destOrd="0" parTransId="{AF2EA26C-31F4-4AB5-B61F-A5C07E8D6A35}" sibTransId="{42B539B2-3541-4175-85DA-F8657EC8311E}"/>
    <dgm:cxn modelId="{14211E26-9A06-4ECF-A05E-CAA5945B7036}" type="presOf" srcId="{DE87303A-8FF1-4294-8187-F4C83261805B}" destId="{C1716C7D-C1A1-4D26-9244-B9760D7BF5B4}" srcOrd="0" destOrd="4" presId="urn:microsoft.com/office/officeart/2005/8/layout/vList2"/>
    <dgm:cxn modelId="{D4C14735-EDF4-47BD-AEDA-F46B29AD90DC}" srcId="{4D5D5CEB-1171-4736-99E6-1F039391062B}" destId="{DE3DBADD-1168-4071-AA8F-A072D40890EC}" srcOrd="0" destOrd="0" parTransId="{648C35FB-AAEE-4D6D-93CE-FEEA6B5753CE}" sibTransId="{858C4EF4-E63E-4CE5-8259-69EACDB768C5}"/>
    <dgm:cxn modelId="{5FA6DA60-2F1A-49C4-880C-A4CB1AA7572E}" type="presOf" srcId="{4506745B-B644-44AF-A525-976171A62573}" destId="{3519A503-F86F-4545-9947-B084EFCE800A}" srcOrd="0" destOrd="2" presId="urn:microsoft.com/office/officeart/2005/8/layout/vList2"/>
    <dgm:cxn modelId="{ED273B61-BF6E-45DC-88A7-C2AE762AA33A}" srcId="{ABCC2E94-56D6-4909-96B5-15283C500418}" destId="{3E78E83D-E2F9-49FC-9572-37BBB2A53256}" srcOrd="0" destOrd="0" parTransId="{E868231E-F544-4AAA-B429-876496976DF2}" sibTransId="{1E8EB2FF-3824-4C13-95CE-E792B789D106}"/>
    <dgm:cxn modelId="{32E4C968-FB64-4C5C-A970-D642119CCB46}" type="presOf" srcId="{ABCC2E94-56D6-4909-96B5-15283C500418}" destId="{3519A503-F86F-4545-9947-B084EFCE800A}" srcOrd="0" destOrd="4" presId="urn:microsoft.com/office/officeart/2005/8/layout/vList2"/>
    <dgm:cxn modelId="{679CA56B-13BB-46E7-9D09-B49E7A2F041F}" srcId="{2DBAB7C2-B17E-42B4-A01B-9E3FCCAD7425}" destId="{4D5D5CEB-1171-4736-99E6-1F039391062B}" srcOrd="0" destOrd="0" parTransId="{2B45835E-654A-4C95-9A33-95874A9ED92E}" sibTransId="{7FBF7CA7-B005-44DD-806C-C9924D543708}"/>
    <dgm:cxn modelId="{0D428356-4054-4089-8065-8D2B67A3C2AD}" srcId="{719BBF22-F3C9-4114-AF39-9D8AF49F113A}" destId="{1448FFF9-7C27-402E-B00E-1AD9ED3E397C}" srcOrd="2" destOrd="0" parTransId="{7C391882-2B19-4418-B25B-8A9F3E120CE8}" sibTransId="{69E51E36-BCEE-4DDB-976A-5C16056693F8}"/>
    <dgm:cxn modelId="{B9372157-CFB3-47B2-B864-0EFF5FB3201F}" srcId="{29CED50B-CFB0-481A-9840-8F71916D75B9}" destId="{D32C9ABC-3380-42CF-8A4B-8827FAFC008F}" srcOrd="0" destOrd="0" parTransId="{063D1B86-0B67-4A57-BF20-C2DAAC4064F5}" sibTransId="{D889F95F-7C8D-48F6-8FED-57519B14B2CB}"/>
    <dgm:cxn modelId="{C36E9477-C47B-4297-9AC9-8AEBEEEB7C8F}" type="presOf" srcId="{62C5CDB1-0E78-4784-8505-3E1D91FF89D9}" destId="{3519A503-F86F-4545-9947-B084EFCE800A}" srcOrd="0" destOrd="3" presId="urn:microsoft.com/office/officeart/2005/8/layout/vList2"/>
    <dgm:cxn modelId="{D3A5015A-9306-49DA-BF83-8B467D25C0B9}" type="presOf" srcId="{F25DF322-1DE5-494A-98F6-1463E9ABA59D}" destId="{4BF3D91E-1FC6-4AF8-9541-753A1348DF9D}" srcOrd="0" destOrd="0" presId="urn:microsoft.com/office/officeart/2005/8/layout/vList2"/>
    <dgm:cxn modelId="{64602483-7910-47FE-893B-ADB1F07A3434}" type="presOf" srcId="{D32C9ABC-3380-42CF-8A4B-8827FAFC008F}" destId="{3519A503-F86F-4545-9947-B084EFCE800A}" srcOrd="0" destOrd="1" presId="urn:microsoft.com/office/officeart/2005/8/layout/vList2"/>
    <dgm:cxn modelId="{4D55728D-55A6-40FC-A8D5-7F1611C9A661}" srcId="{719BBF22-F3C9-4114-AF39-9D8AF49F113A}" destId="{FFA0FB3C-87C3-46C8-B207-67C860975ACA}" srcOrd="0" destOrd="0" parTransId="{21A0171A-52B2-4481-85E1-1F760D04EF98}" sibTransId="{93028F50-2518-49BC-A239-0A32B529DCE1}"/>
    <dgm:cxn modelId="{0A5FDC9A-B72C-45FC-B88C-CAE5AE404B5C}" type="presOf" srcId="{2DBAB7C2-B17E-42B4-A01B-9E3FCCAD7425}" destId="{F862E190-0ABB-448A-93F7-D4781B9C22B8}" srcOrd="0" destOrd="0" presId="urn:microsoft.com/office/officeart/2005/8/layout/vList2"/>
    <dgm:cxn modelId="{5BA7699E-0BE6-4387-9448-5F81E0A38DCE}" type="presOf" srcId="{4D5D5CEB-1171-4736-99E6-1F039391062B}" destId="{70394674-135D-4FD5-A833-174620510EC3}" srcOrd="0" destOrd="0" presId="urn:microsoft.com/office/officeart/2005/8/layout/vList2"/>
    <dgm:cxn modelId="{286BE59E-E87B-48EE-B420-47E3F5871242}" type="presOf" srcId="{3E78E83D-E2F9-49FC-9572-37BBB2A53256}" destId="{3519A503-F86F-4545-9947-B084EFCE800A}" srcOrd="0" destOrd="5" presId="urn:microsoft.com/office/officeart/2005/8/layout/vList2"/>
    <dgm:cxn modelId="{F8D2BAA4-6319-4C74-870D-37F5B45B44EA}" srcId="{DE3DBADD-1168-4071-AA8F-A072D40890EC}" destId="{1CC9F6FC-BE8B-449E-A5CC-7513C8DCDF93}" srcOrd="0" destOrd="0" parTransId="{12D31642-26BA-4005-A226-71C1E25370A0}" sibTransId="{C239B09B-BAB3-423D-AE5B-D8063BFD0002}"/>
    <dgm:cxn modelId="{4F0060A6-2B9F-4B06-A71D-9E4E512CEEDE}" type="presOf" srcId="{B40B6A82-CAAF-47CA-8A05-5AAA0B1EA15B}" destId="{C1716C7D-C1A1-4D26-9244-B9760D7BF5B4}" srcOrd="0" destOrd="7" presId="urn:microsoft.com/office/officeart/2005/8/layout/vList2"/>
    <dgm:cxn modelId="{01C17FB1-42B0-43DE-9F85-8ED1383B6FEE}" type="presOf" srcId="{1448FFF9-7C27-402E-B00E-1AD9ED3E397C}" destId="{C1716C7D-C1A1-4D26-9244-B9760D7BF5B4}" srcOrd="0" destOrd="5" presId="urn:microsoft.com/office/officeart/2005/8/layout/vList2"/>
    <dgm:cxn modelId="{7C52BBC0-6FCB-4585-827B-F275D51348E8}" srcId="{00E156CD-36E3-4224-BA21-C42C46D4FB28}" destId="{B40B6A82-CAAF-47CA-8A05-5AAA0B1EA15B}" srcOrd="0" destOrd="0" parTransId="{B00957F8-3A01-4A0E-A350-BB3CAAD7EF3D}" sibTransId="{B19EF9FB-7652-49A5-BC5C-05EBAE042215}"/>
    <dgm:cxn modelId="{B51C53C2-CA7F-48F5-B558-63FF321A6DCF}" srcId="{4506745B-B644-44AF-A525-976171A62573}" destId="{62C5CDB1-0E78-4784-8505-3E1D91FF89D9}" srcOrd="0" destOrd="0" parTransId="{DEA20A0B-05A1-4EAE-A7DD-6716D6932FDF}" sibTransId="{C228DE1F-3B55-4234-9827-4C7447B39F02}"/>
    <dgm:cxn modelId="{6F3920C3-AE36-4E3D-B159-E51C59138F2A}" type="presOf" srcId="{DE3DBADD-1168-4071-AA8F-A072D40890EC}" destId="{C1716C7D-C1A1-4D26-9244-B9760D7BF5B4}" srcOrd="0" destOrd="0" presId="urn:microsoft.com/office/officeart/2005/8/layout/vList2"/>
    <dgm:cxn modelId="{466564C7-F899-482C-A6EE-A262FC067E86}" srcId="{F25DF322-1DE5-494A-98F6-1463E9ABA59D}" destId="{29CED50B-CFB0-481A-9840-8F71916D75B9}" srcOrd="0" destOrd="0" parTransId="{AADCFC04-68DB-41D4-BEB9-9BC96B3063B3}" sibTransId="{DC573707-B952-461D-AE3E-D5A5EF7F5B1E}"/>
    <dgm:cxn modelId="{F1AD29DF-BD78-439D-A5FD-B7A02B175CB5}" type="presOf" srcId="{719BBF22-F3C9-4114-AF39-9D8AF49F113A}" destId="{C1716C7D-C1A1-4D26-9244-B9760D7BF5B4}" srcOrd="0" destOrd="2" presId="urn:microsoft.com/office/officeart/2005/8/layout/vList2"/>
    <dgm:cxn modelId="{DEF0BAE9-A4F2-4E7C-B0D4-69AD0FB568D1}" type="presOf" srcId="{29CED50B-CFB0-481A-9840-8F71916D75B9}" destId="{3519A503-F86F-4545-9947-B084EFCE800A}" srcOrd="0" destOrd="0" presId="urn:microsoft.com/office/officeart/2005/8/layout/vList2"/>
    <dgm:cxn modelId="{95746CEC-4F2B-43E8-8F6D-643A37F4DB7D}" srcId="{F25DF322-1DE5-494A-98F6-1463E9ABA59D}" destId="{ABCC2E94-56D6-4909-96B5-15283C500418}" srcOrd="2" destOrd="0" parTransId="{628091EE-A022-42E9-B1C4-B76C20D828AC}" sibTransId="{232884BA-33CE-4ED2-8E25-317A8C9E6B0F}"/>
    <dgm:cxn modelId="{BC825BFD-C216-49F1-BC2F-C62F72EF0D93}" type="presOf" srcId="{00E156CD-36E3-4224-BA21-C42C46D4FB28}" destId="{C1716C7D-C1A1-4D26-9244-B9760D7BF5B4}" srcOrd="0" destOrd="6" presId="urn:microsoft.com/office/officeart/2005/8/layout/vList2"/>
    <dgm:cxn modelId="{EDEF6F8B-420D-4D87-8459-9C5F467855DF}" type="presParOf" srcId="{F862E190-0ABB-448A-93F7-D4781B9C22B8}" destId="{70394674-135D-4FD5-A833-174620510EC3}" srcOrd="0" destOrd="0" presId="urn:microsoft.com/office/officeart/2005/8/layout/vList2"/>
    <dgm:cxn modelId="{9C626BBA-DDF5-4907-BA2F-57B8B53DF2CC}" type="presParOf" srcId="{F862E190-0ABB-448A-93F7-D4781B9C22B8}" destId="{C1716C7D-C1A1-4D26-9244-B9760D7BF5B4}" srcOrd="1" destOrd="0" presId="urn:microsoft.com/office/officeart/2005/8/layout/vList2"/>
    <dgm:cxn modelId="{430CA939-29AA-4553-8FA5-1E98BB71651C}" type="presParOf" srcId="{F862E190-0ABB-448A-93F7-D4781B9C22B8}" destId="{4BF3D91E-1FC6-4AF8-9541-753A1348DF9D}" srcOrd="2" destOrd="0" presId="urn:microsoft.com/office/officeart/2005/8/layout/vList2"/>
    <dgm:cxn modelId="{E357DF53-84D4-4450-A12A-DD7A35D1A210}" type="presParOf" srcId="{F862E190-0ABB-448A-93F7-D4781B9C22B8}" destId="{3519A503-F86F-4545-9947-B084EFCE80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21A70-0DE6-4969-8D5F-09C68D0EED8D}">
      <dsp:nvSpPr>
        <dsp:cNvPr id="0" name=""/>
        <dsp:cNvSpPr/>
      </dsp:nvSpPr>
      <dsp:spPr>
        <a:xfrm>
          <a:off x="0" y="179144"/>
          <a:ext cx="10667933" cy="24475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950" tIns="874776" rIns="827950" bIns="113792" numCol="1" spcCol="1270" anchor="t" anchorCtr="0">
          <a:noAutofit/>
        </a:bodyPr>
        <a:lstStyle/>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Translation-related text: As some of the original tweets are in Arabic, the tweets that begin with “ENGLISH TRANSLATIONS” will have these words removed. </a:t>
          </a:r>
          <a:endParaRPr lang="en-US" sz="1600" b="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Non-alphabetic characters: Strip all non-alphabetic characters except the “#” symbol used for hashtags.</a:t>
          </a:r>
          <a:endParaRPr lang="en-US" sz="1600" b="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Retweet indicators, handles, and URLs: Remove "RT @", “http”, “https”, and “www”.</a:t>
          </a:r>
          <a:endParaRPr lang="en-US" sz="1600" b="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Unnecessary text: Remove “amp” which stands for ampersand, used as a string literal to represent “&amp;” in the dataset.</a:t>
          </a:r>
          <a:endParaRPr lang="en-US" sz="1600" b="0" kern="1200">
            <a:latin typeface="Calibri" panose="020F0502020204030204" pitchFamily="34" charset="0"/>
            <a:cs typeface="Calibri" panose="020F0502020204030204" pitchFamily="34" charset="0"/>
          </a:endParaRPr>
        </a:p>
      </dsp:txBody>
      <dsp:txXfrm>
        <a:off x="0" y="179144"/>
        <a:ext cx="10667933" cy="2447550"/>
      </dsp:txXfrm>
    </dsp:sp>
    <dsp:sp modelId="{406F659C-AEDF-42E5-B5E0-06718743F1A3}">
      <dsp:nvSpPr>
        <dsp:cNvPr id="0" name=""/>
        <dsp:cNvSpPr/>
      </dsp:nvSpPr>
      <dsp:spPr>
        <a:xfrm>
          <a:off x="533396" y="33723"/>
          <a:ext cx="7886706" cy="7653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6" tIns="0" rIns="282256" bIns="0" numCol="1" spcCol="1270" anchor="ctr" anchorCtr="0">
          <a:noAutofit/>
        </a:bodyPr>
        <a:lstStyle/>
        <a:p>
          <a:pPr marL="0" lvl="0" indent="0" algn="l" defTabSz="889000">
            <a:lnSpc>
              <a:spcPct val="90000"/>
            </a:lnSpc>
            <a:spcBef>
              <a:spcPct val="0"/>
            </a:spcBef>
            <a:spcAft>
              <a:spcPct val="35000"/>
            </a:spcAft>
            <a:buNone/>
          </a:pPr>
          <a:r>
            <a:rPr lang="en-SG" sz="2000" b="1" kern="1200">
              <a:latin typeface="Calibri" panose="020F0502020204030204" pitchFamily="34" charset="0"/>
              <a:cs typeface="Calibri" panose="020F0502020204030204" pitchFamily="34" charset="0"/>
            </a:rPr>
            <a:t>DATA CLEANING USING REGEX</a:t>
          </a:r>
          <a:endParaRPr lang="en-US" sz="2000" b="1" kern="1200">
            <a:latin typeface="Calibri" panose="020F0502020204030204" pitchFamily="34" charset="0"/>
            <a:cs typeface="Calibri" panose="020F0502020204030204" pitchFamily="34" charset="0"/>
          </a:endParaRPr>
        </a:p>
      </dsp:txBody>
      <dsp:txXfrm>
        <a:off x="570757" y="71084"/>
        <a:ext cx="7811984" cy="690618"/>
      </dsp:txXfrm>
    </dsp:sp>
    <dsp:sp modelId="{AA17992E-6255-43ED-BD83-7CC06C594129}">
      <dsp:nvSpPr>
        <dsp:cNvPr id="0" name=""/>
        <dsp:cNvSpPr/>
      </dsp:nvSpPr>
      <dsp:spPr>
        <a:xfrm>
          <a:off x="0" y="2994737"/>
          <a:ext cx="10667933" cy="1223775"/>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950" tIns="874776" rIns="827950" bIns="113792" numCol="1" spcCol="1270" anchor="t" anchorCtr="0">
          <a:noAutofit/>
        </a:bodyPr>
        <a:lstStyle/>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Separate hashtags from other words and capture the remaining words within the tweets.</a:t>
          </a:r>
          <a:endParaRPr lang="en-US" sz="1600" b="0" kern="1200">
            <a:latin typeface="Calibri" panose="020F0502020204030204" pitchFamily="34" charset="0"/>
            <a:cs typeface="Calibri" panose="020F0502020204030204" pitchFamily="34" charset="0"/>
          </a:endParaRPr>
        </a:p>
      </dsp:txBody>
      <dsp:txXfrm>
        <a:off x="0" y="2994737"/>
        <a:ext cx="10667933" cy="1223775"/>
      </dsp:txXfrm>
    </dsp:sp>
    <dsp:sp modelId="{AA04B447-D4B0-4661-BF36-4CC88A2BEFD1}">
      <dsp:nvSpPr>
        <dsp:cNvPr id="0" name=""/>
        <dsp:cNvSpPr/>
      </dsp:nvSpPr>
      <dsp:spPr>
        <a:xfrm>
          <a:off x="533396" y="2853494"/>
          <a:ext cx="7841154" cy="761162"/>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6" tIns="0" rIns="282256" bIns="0" numCol="1" spcCol="1270" anchor="ctr" anchorCtr="0">
          <a:noAutofit/>
        </a:bodyPr>
        <a:lstStyle/>
        <a:p>
          <a:pPr marL="0" lvl="0" indent="0" algn="l" defTabSz="889000">
            <a:lnSpc>
              <a:spcPct val="90000"/>
            </a:lnSpc>
            <a:spcBef>
              <a:spcPct val="0"/>
            </a:spcBef>
            <a:spcAft>
              <a:spcPct val="35000"/>
            </a:spcAft>
            <a:buNone/>
          </a:pPr>
          <a:r>
            <a:rPr lang="en-SG" sz="2000" b="1" kern="1200">
              <a:latin typeface="Calibri" panose="020F0502020204030204" pitchFamily="34" charset="0"/>
              <a:cs typeface="Calibri" panose="020F0502020204030204" pitchFamily="34" charset="0"/>
            </a:rPr>
            <a:t>HASHTAGS AND WORD SEPARATION</a:t>
          </a:r>
          <a:endParaRPr lang="en-US" sz="2000" b="1" kern="1200">
            <a:latin typeface="Calibri" panose="020F0502020204030204" pitchFamily="34" charset="0"/>
            <a:cs typeface="Calibri" panose="020F0502020204030204" pitchFamily="34" charset="0"/>
          </a:endParaRPr>
        </a:p>
      </dsp:txBody>
      <dsp:txXfrm>
        <a:off x="570553" y="2890651"/>
        <a:ext cx="7766840" cy="686848"/>
      </dsp:txXfrm>
    </dsp:sp>
    <dsp:sp modelId="{5EB0E361-FBE8-43E9-B802-200467EE0B6D}">
      <dsp:nvSpPr>
        <dsp:cNvPr id="0" name=""/>
        <dsp:cNvSpPr/>
      </dsp:nvSpPr>
      <dsp:spPr>
        <a:xfrm>
          <a:off x="0" y="4622783"/>
          <a:ext cx="10667933" cy="1488374"/>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950" tIns="874776" rIns="827950" bIns="113792" numCol="1" spcCol="1270" anchor="t" anchorCtr="0">
          <a:noAutofit/>
        </a:bodyPr>
        <a:lstStyle/>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Option 1: Remove </a:t>
          </a:r>
          <a:r>
            <a:rPr lang="en-SG" sz="1600" b="0" kern="1200" err="1">
              <a:latin typeface="Calibri" panose="020F0502020204030204" pitchFamily="34" charset="0"/>
              <a:cs typeface="Calibri" panose="020F0502020204030204" pitchFamily="34" charset="0"/>
            </a:rPr>
            <a:t>stopwords</a:t>
          </a:r>
          <a:r>
            <a:rPr lang="en-SG" sz="1600" b="0" kern="1200">
              <a:latin typeface="Calibri" panose="020F0502020204030204" pitchFamily="34" charset="0"/>
              <a:cs typeface="Calibri" panose="020F0502020204030204" pitchFamily="34" charset="0"/>
            </a:rPr>
            <a:t> and stem words using Porter stemmer</a:t>
          </a:r>
          <a:endParaRPr lang="en-US" sz="1600" b="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SG" sz="1600" b="0" kern="1200">
              <a:latin typeface="Calibri" panose="020F0502020204030204" pitchFamily="34" charset="0"/>
              <a:cs typeface="Calibri" panose="020F0502020204030204" pitchFamily="34" charset="0"/>
            </a:rPr>
            <a:t>Option 2: Remove </a:t>
          </a:r>
          <a:r>
            <a:rPr lang="en-SG" sz="1600" b="0" kern="1200" err="1">
              <a:latin typeface="Calibri" panose="020F0502020204030204" pitchFamily="34" charset="0"/>
              <a:cs typeface="Calibri" panose="020F0502020204030204" pitchFamily="34" charset="0"/>
            </a:rPr>
            <a:t>stopwords</a:t>
          </a:r>
          <a:r>
            <a:rPr lang="en-SG" sz="1600" b="0" kern="1200">
              <a:latin typeface="Calibri" panose="020F0502020204030204" pitchFamily="34" charset="0"/>
              <a:cs typeface="Calibri" panose="020F0502020204030204" pitchFamily="34" charset="0"/>
            </a:rPr>
            <a:t> and lemmatize words</a:t>
          </a:r>
          <a:endParaRPr lang="en-US" sz="1600" b="0" kern="1200">
            <a:latin typeface="Calibri" panose="020F0502020204030204" pitchFamily="34" charset="0"/>
            <a:cs typeface="Calibri" panose="020F0502020204030204" pitchFamily="34" charset="0"/>
          </a:endParaRPr>
        </a:p>
      </dsp:txBody>
      <dsp:txXfrm>
        <a:off x="0" y="4622783"/>
        <a:ext cx="10667933" cy="1488374"/>
      </dsp:txXfrm>
    </dsp:sp>
    <dsp:sp modelId="{01B8B555-FCD0-4F53-B8B6-4106A9033621}">
      <dsp:nvSpPr>
        <dsp:cNvPr id="0" name=""/>
        <dsp:cNvSpPr/>
      </dsp:nvSpPr>
      <dsp:spPr>
        <a:xfrm>
          <a:off x="533396" y="4445312"/>
          <a:ext cx="7806206" cy="79739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6" tIns="0" rIns="282256" bIns="0" numCol="1" spcCol="1270" anchor="ctr" anchorCtr="0">
          <a:noAutofit/>
        </a:bodyPr>
        <a:lstStyle/>
        <a:p>
          <a:pPr marL="0" lvl="0" indent="0" algn="l" defTabSz="889000">
            <a:lnSpc>
              <a:spcPct val="90000"/>
            </a:lnSpc>
            <a:spcBef>
              <a:spcPct val="0"/>
            </a:spcBef>
            <a:spcAft>
              <a:spcPct val="35000"/>
            </a:spcAft>
            <a:buNone/>
          </a:pPr>
          <a:r>
            <a:rPr lang="en-SG" sz="2000" b="1" kern="1200">
              <a:latin typeface="Calibri" panose="020F0502020204030204" pitchFamily="34" charset="0"/>
              <a:cs typeface="Calibri" panose="020F0502020204030204" pitchFamily="34" charset="0"/>
            </a:rPr>
            <a:t>DATA NORMALISATION THROUGH STEMMING AND LEMMATISATION</a:t>
          </a:r>
          <a:endParaRPr lang="en-US" sz="2000" b="1" kern="1200">
            <a:latin typeface="Calibri" panose="020F0502020204030204" pitchFamily="34" charset="0"/>
            <a:cs typeface="Calibri" panose="020F0502020204030204" pitchFamily="34" charset="0"/>
          </a:endParaRPr>
        </a:p>
      </dsp:txBody>
      <dsp:txXfrm>
        <a:off x="572321" y="4484237"/>
        <a:ext cx="7728356" cy="719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239F5-5075-4224-B7D7-4384F20D6464}">
      <dsp:nvSpPr>
        <dsp:cNvPr id="0" name=""/>
        <dsp:cNvSpPr/>
      </dsp:nvSpPr>
      <dsp:spPr>
        <a:xfrm>
          <a:off x="0" y="313575"/>
          <a:ext cx="9783792" cy="14742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31" tIns="374904" rIns="759331" bIns="113792" numCol="1" spcCol="1270" anchor="t" anchorCtr="0">
          <a:noAutofit/>
        </a:bodyPr>
        <a:lstStyle/>
        <a:p>
          <a:pPr marL="171450" lvl="1" indent="-171450" algn="just" defTabSz="711200">
            <a:lnSpc>
              <a:spcPct val="90000"/>
            </a:lnSpc>
            <a:spcBef>
              <a:spcPct val="0"/>
            </a:spcBef>
            <a:spcAft>
              <a:spcPct val="15000"/>
            </a:spcAft>
            <a:buChar char="•"/>
          </a:pPr>
          <a:r>
            <a:rPr lang="en-SG" sz="1600" kern="1200">
              <a:latin typeface="Calibri"/>
              <a:cs typeface="Calibri"/>
            </a:rPr>
            <a:t>Lexicon-based language model</a:t>
          </a:r>
          <a:endParaRPr lang="en-US" sz="1600" kern="1200">
            <a:latin typeface="Calibri"/>
            <a:cs typeface="Calibri"/>
          </a:endParaRPr>
        </a:p>
        <a:p>
          <a:pPr marL="171450" lvl="1" indent="-171450" algn="just" defTabSz="711200">
            <a:lnSpc>
              <a:spcPct val="90000"/>
            </a:lnSpc>
            <a:spcBef>
              <a:spcPct val="0"/>
            </a:spcBef>
            <a:spcAft>
              <a:spcPct val="15000"/>
            </a:spcAft>
            <a:buChar char="•"/>
          </a:pPr>
          <a:r>
            <a:rPr lang="en-SG" sz="1600" kern="1200">
              <a:latin typeface="Calibri"/>
              <a:cs typeface="Calibri"/>
            </a:rPr>
            <a:t>Optimized for short texts like tweets. </a:t>
          </a:r>
          <a:endParaRPr lang="en-US" sz="1600" kern="1200">
            <a:latin typeface="Calibri"/>
            <a:cs typeface="Calibri"/>
          </a:endParaRPr>
        </a:p>
        <a:p>
          <a:pPr marL="171450" lvl="1" indent="-171450" algn="just" defTabSz="711200">
            <a:lnSpc>
              <a:spcPct val="90000"/>
            </a:lnSpc>
            <a:spcBef>
              <a:spcPct val="0"/>
            </a:spcBef>
            <a:spcAft>
              <a:spcPct val="15000"/>
            </a:spcAft>
            <a:buChar char="•"/>
          </a:pPr>
          <a:r>
            <a:rPr lang="en-SG" sz="1600" kern="1200">
              <a:latin typeface="Calibri"/>
              <a:cs typeface="Calibri"/>
            </a:rPr>
            <a:t>Assigns a sentiment score ranging from -1 (most negative) to +1 (most positive), with a compound score classifying tweets as positive, neutral, or negative.</a:t>
          </a:r>
          <a:endParaRPr lang="en-US" sz="1600" kern="1200">
            <a:latin typeface="Calibri"/>
            <a:cs typeface="Calibri"/>
          </a:endParaRPr>
        </a:p>
      </dsp:txBody>
      <dsp:txXfrm>
        <a:off x="0" y="313575"/>
        <a:ext cx="9783792" cy="1474200"/>
      </dsp:txXfrm>
    </dsp:sp>
    <dsp:sp modelId="{B7D69B00-6979-46C9-A048-1027CCB455A9}">
      <dsp:nvSpPr>
        <dsp:cNvPr id="0" name=""/>
        <dsp:cNvSpPr/>
      </dsp:nvSpPr>
      <dsp:spPr>
        <a:xfrm>
          <a:off x="489189" y="47895"/>
          <a:ext cx="884264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63" tIns="0" rIns="258863" bIns="0" numCol="1" spcCol="1270" anchor="ctr" anchorCtr="0">
          <a:noAutofit/>
        </a:bodyPr>
        <a:lstStyle/>
        <a:p>
          <a:pPr marL="0" lvl="0" indent="0" algn="l" defTabSz="889000" rtl="0">
            <a:lnSpc>
              <a:spcPct val="90000"/>
            </a:lnSpc>
            <a:spcBef>
              <a:spcPct val="0"/>
            </a:spcBef>
            <a:spcAft>
              <a:spcPct val="35000"/>
            </a:spcAft>
            <a:buNone/>
          </a:pPr>
          <a:r>
            <a:rPr lang="en-SG" sz="2000" b="1" kern="1200">
              <a:solidFill>
                <a:schemeClr val="bg1"/>
              </a:solidFill>
              <a:latin typeface="Calibri" panose="020F0502020204030204" pitchFamily="34" charset="0"/>
              <a:ea typeface="Calibri" panose="020F0502020204030204" pitchFamily="34" charset="0"/>
              <a:cs typeface="Calibri" panose="020F0502020204030204" pitchFamily="34" charset="0"/>
            </a:rPr>
            <a:t>Valence Aware Dictionary and Sentiment Reasoner (VADER</a:t>
          </a:r>
          <a:r>
            <a:rPr lang="en-SG" sz="2000" b="1" kern="1200">
              <a:solidFill>
                <a:schemeClr val="bg1"/>
              </a:solidFill>
            </a:rPr>
            <a:t>)</a:t>
          </a:r>
          <a:endParaRPr lang="en-US" sz="2000" b="1" kern="1200">
            <a:solidFill>
              <a:schemeClr val="bg1"/>
            </a:solidFill>
          </a:endParaRPr>
        </a:p>
      </dsp:txBody>
      <dsp:txXfrm>
        <a:off x="515128" y="73834"/>
        <a:ext cx="8790762" cy="479482"/>
      </dsp:txXfrm>
    </dsp:sp>
    <dsp:sp modelId="{AD867ACA-2E35-4930-9C7D-EC77B7475A0B}">
      <dsp:nvSpPr>
        <dsp:cNvPr id="0" name=""/>
        <dsp:cNvSpPr/>
      </dsp:nvSpPr>
      <dsp:spPr>
        <a:xfrm>
          <a:off x="0" y="2150655"/>
          <a:ext cx="9783792" cy="14742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31" tIns="374904" rIns="759331" bIns="113792" numCol="1" spcCol="1270" anchor="t" anchorCtr="0">
          <a:noAutofit/>
        </a:bodyPr>
        <a:lstStyle/>
        <a:p>
          <a:pPr marL="171450" lvl="1" indent="-171450" algn="just" defTabSz="711200">
            <a:lnSpc>
              <a:spcPct val="90000"/>
            </a:lnSpc>
            <a:spcBef>
              <a:spcPct val="0"/>
            </a:spcBef>
            <a:spcAft>
              <a:spcPct val="15000"/>
            </a:spcAft>
            <a:buChar char="•"/>
          </a:pPr>
          <a:r>
            <a:rPr lang="en-SG" sz="1600" kern="1200">
              <a:latin typeface="Calibri"/>
              <a:cs typeface="Calibri"/>
            </a:rPr>
            <a:t>Assigns a sentiment score to words ranging from -5 (most negative) to +5 (most positive). </a:t>
          </a:r>
          <a:endParaRPr lang="en-US" sz="1600" kern="1200">
            <a:latin typeface="Calibri"/>
            <a:cs typeface="Calibri"/>
          </a:endParaRPr>
        </a:p>
        <a:p>
          <a:pPr marL="171450" lvl="1" indent="-171450" algn="just" defTabSz="711200">
            <a:lnSpc>
              <a:spcPct val="90000"/>
            </a:lnSpc>
            <a:spcBef>
              <a:spcPct val="0"/>
            </a:spcBef>
            <a:spcAft>
              <a:spcPct val="15000"/>
            </a:spcAft>
            <a:buChar char="•"/>
          </a:pPr>
          <a:r>
            <a:rPr lang="en-SG" sz="1600" kern="1200">
              <a:latin typeface="Calibri"/>
              <a:cs typeface="Calibri"/>
            </a:rPr>
            <a:t>Total sentiment of a tweet is calculated by summing the scores of all the words in the text. </a:t>
          </a:r>
          <a:endParaRPr lang="en-US" sz="1600" kern="1200">
            <a:latin typeface="Calibri"/>
            <a:cs typeface="Calibri"/>
          </a:endParaRPr>
        </a:p>
        <a:p>
          <a:pPr marL="171450" lvl="1" indent="-171450" algn="just" defTabSz="711200" rtl="0">
            <a:lnSpc>
              <a:spcPct val="90000"/>
            </a:lnSpc>
            <a:spcBef>
              <a:spcPct val="0"/>
            </a:spcBef>
            <a:spcAft>
              <a:spcPct val="15000"/>
            </a:spcAft>
            <a:buChar char="•"/>
          </a:pPr>
          <a:r>
            <a:rPr lang="en-SG" sz="1600" kern="1200">
              <a:latin typeface="Calibri"/>
              <a:cs typeface="Calibri"/>
            </a:rPr>
            <a:t>Particularly suited for quick sentiment analysis and is straightforward in its application, making it useful for general-purpose text sentiment classification.</a:t>
          </a:r>
          <a:endParaRPr lang="en-US" sz="1600" kern="1200">
            <a:latin typeface="Calibri"/>
            <a:cs typeface="Calibri"/>
          </a:endParaRPr>
        </a:p>
      </dsp:txBody>
      <dsp:txXfrm>
        <a:off x="0" y="2150655"/>
        <a:ext cx="9783792" cy="1474200"/>
      </dsp:txXfrm>
    </dsp:sp>
    <dsp:sp modelId="{77797543-5BA7-4240-ADAA-EBCA0C097D93}">
      <dsp:nvSpPr>
        <dsp:cNvPr id="0" name=""/>
        <dsp:cNvSpPr/>
      </dsp:nvSpPr>
      <dsp:spPr>
        <a:xfrm>
          <a:off x="489189" y="1884975"/>
          <a:ext cx="8832572"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63" tIns="0" rIns="258863" bIns="0" numCol="1" spcCol="1270" anchor="ctr" anchorCtr="0">
          <a:noAutofit/>
        </a:bodyPr>
        <a:lstStyle/>
        <a:p>
          <a:pPr marL="0" lvl="0" indent="0" algn="l" defTabSz="889000">
            <a:lnSpc>
              <a:spcPct val="90000"/>
            </a:lnSpc>
            <a:spcBef>
              <a:spcPct val="0"/>
            </a:spcBef>
            <a:spcAft>
              <a:spcPct val="35000"/>
            </a:spcAft>
            <a:buNone/>
          </a:pPr>
          <a:r>
            <a:rPr lang="en-SG" sz="2000" b="1" kern="1200">
              <a:latin typeface="Calibri"/>
              <a:cs typeface="Calibri"/>
            </a:rPr>
            <a:t>AFINN</a:t>
          </a:r>
          <a:endParaRPr lang="en-US" sz="2000" kern="1200">
            <a:latin typeface="Calibri"/>
            <a:cs typeface="Calibri"/>
          </a:endParaRPr>
        </a:p>
      </dsp:txBody>
      <dsp:txXfrm>
        <a:off x="515128" y="1910914"/>
        <a:ext cx="8780694" cy="479482"/>
      </dsp:txXfrm>
    </dsp:sp>
    <dsp:sp modelId="{72B129AE-1108-4BD6-9E7E-7C1A16B04C2C}">
      <dsp:nvSpPr>
        <dsp:cNvPr id="0" name=""/>
        <dsp:cNvSpPr/>
      </dsp:nvSpPr>
      <dsp:spPr>
        <a:xfrm>
          <a:off x="0" y="3987736"/>
          <a:ext cx="9783792" cy="17010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31" tIns="374904" rIns="759331" bIns="113792" numCol="1" spcCol="1270" anchor="t" anchorCtr="0">
          <a:noAutofit/>
        </a:bodyPr>
        <a:lstStyle/>
        <a:p>
          <a:pPr marL="171450" lvl="1" indent="-171450" algn="just" defTabSz="711200">
            <a:lnSpc>
              <a:spcPct val="90000"/>
            </a:lnSpc>
            <a:spcBef>
              <a:spcPct val="0"/>
            </a:spcBef>
            <a:spcAft>
              <a:spcPct val="15000"/>
            </a:spcAft>
            <a:buChar char="•"/>
          </a:pPr>
          <a:r>
            <a:rPr lang="en-SG" sz="1600" kern="1200">
              <a:latin typeface="Calibri"/>
              <a:cs typeface="Calibri"/>
            </a:rPr>
            <a:t>Pre-trained transformer model designed for tweets sentiment analysis. </a:t>
          </a:r>
          <a:endParaRPr lang="en-US" sz="1600" kern="1200">
            <a:latin typeface="Calibri"/>
            <a:cs typeface="Calibri"/>
          </a:endParaRPr>
        </a:p>
        <a:p>
          <a:pPr marL="171450" lvl="1" indent="-171450" algn="just" defTabSz="711200">
            <a:lnSpc>
              <a:spcPct val="90000"/>
            </a:lnSpc>
            <a:spcBef>
              <a:spcPct val="0"/>
            </a:spcBef>
            <a:spcAft>
              <a:spcPct val="15000"/>
            </a:spcAft>
            <a:buChar char="•"/>
          </a:pPr>
          <a:r>
            <a:rPr lang="en-SG" sz="1600" kern="1200">
              <a:latin typeface="Calibri"/>
              <a:cs typeface="Calibri"/>
            </a:rPr>
            <a:t>Unlike lexicon-based methods like VADER or AFINN, it uses deep learning to grasp the context and meaning of words within a tweet. </a:t>
          </a:r>
          <a:endParaRPr lang="en-US" sz="1600" kern="1200">
            <a:latin typeface="Calibri"/>
            <a:cs typeface="Calibri"/>
          </a:endParaRPr>
        </a:p>
        <a:p>
          <a:pPr marL="171450" lvl="1" indent="-171450" algn="just" defTabSz="711200">
            <a:lnSpc>
              <a:spcPct val="90000"/>
            </a:lnSpc>
            <a:spcBef>
              <a:spcPct val="0"/>
            </a:spcBef>
            <a:spcAft>
              <a:spcPct val="15000"/>
            </a:spcAft>
            <a:buChar char="•"/>
          </a:pPr>
          <a:r>
            <a:rPr lang="en-SG" sz="1600" kern="1200">
              <a:latin typeface="Calibri"/>
              <a:cs typeface="Calibri"/>
            </a:rPr>
            <a:t>This model fine-tunes on a large corpus of Twitter data, making it effective in capturing complex language, including slang, acronyms, and nuanced expressions.</a:t>
          </a:r>
          <a:endParaRPr lang="en-US" sz="1600" kern="1200">
            <a:latin typeface="Calibri"/>
            <a:cs typeface="Calibri"/>
          </a:endParaRPr>
        </a:p>
      </dsp:txBody>
      <dsp:txXfrm>
        <a:off x="0" y="3987736"/>
        <a:ext cx="9783792" cy="1701000"/>
      </dsp:txXfrm>
    </dsp:sp>
    <dsp:sp modelId="{FE1CAB4E-2B47-4119-904D-9A4EA8595A7F}">
      <dsp:nvSpPr>
        <dsp:cNvPr id="0" name=""/>
        <dsp:cNvSpPr/>
      </dsp:nvSpPr>
      <dsp:spPr>
        <a:xfrm>
          <a:off x="489189" y="3722056"/>
          <a:ext cx="8783947" cy="5313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63" tIns="0" rIns="258863" bIns="0" numCol="1" spcCol="1270" anchor="ctr" anchorCtr="0">
          <a:noAutofit/>
        </a:bodyPr>
        <a:lstStyle/>
        <a:p>
          <a:pPr marL="0" lvl="0" indent="0" algn="l" defTabSz="889000" rtl="0">
            <a:lnSpc>
              <a:spcPct val="90000"/>
            </a:lnSpc>
            <a:spcBef>
              <a:spcPct val="0"/>
            </a:spcBef>
            <a:spcAft>
              <a:spcPct val="35000"/>
            </a:spcAft>
            <a:buNone/>
          </a:pPr>
          <a:r>
            <a:rPr lang="en-SG" sz="2000" b="1" kern="1200">
              <a:solidFill>
                <a:schemeClr val="bg1"/>
              </a:solidFill>
              <a:latin typeface="Calibri" panose="020F0502020204030204" pitchFamily="34" charset="0"/>
              <a:ea typeface="Calibri" panose="020F0502020204030204" pitchFamily="34" charset="0"/>
              <a:cs typeface="Calibri" panose="020F0502020204030204" pitchFamily="34" charset="0"/>
            </a:rPr>
            <a:t>Bidirectional Encoder Representations from Tranformer (BERTweet</a:t>
          </a:r>
          <a:r>
            <a:rPr lang="en-SG" sz="2000" b="1" kern="1200">
              <a:latin typeface="Calibri"/>
              <a:cs typeface="Calibri"/>
            </a:rPr>
            <a:t>)</a:t>
          </a:r>
          <a:endParaRPr lang="en-US" sz="2000" kern="1200">
            <a:latin typeface="Calibri" panose="020F0502020204030204" pitchFamily="34" charset="0"/>
            <a:cs typeface="Calibri" panose="020F0502020204030204" pitchFamily="34" charset="0"/>
          </a:endParaRPr>
        </a:p>
      </dsp:txBody>
      <dsp:txXfrm>
        <a:off x="515128" y="3747995"/>
        <a:ext cx="873206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3872"/>
          <a:ext cx="10448543" cy="7300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Calibri" panose="020F0502020204030204" pitchFamily="34" charset="0"/>
              <a:cs typeface="Calibri" panose="020F0502020204030204" pitchFamily="34" charset="0"/>
            </a:rPr>
            <a:t>Contributions</a:t>
          </a:r>
        </a:p>
      </dsp:txBody>
      <dsp:txXfrm>
        <a:off x="35640" y="39512"/>
        <a:ext cx="10377263" cy="658800"/>
      </dsp:txXfrm>
    </dsp:sp>
    <dsp:sp modelId="{7970C487-4338-45A5-92F2-066560AC541E}">
      <dsp:nvSpPr>
        <dsp:cNvPr id="0" name=""/>
        <dsp:cNvSpPr/>
      </dsp:nvSpPr>
      <dsp:spPr>
        <a:xfrm>
          <a:off x="0" y="733952"/>
          <a:ext cx="10448543"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741"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LDA Topic Modelling</a:t>
          </a:r>
          <a:endParaRPr lang="en-US" sz="1400" kern="1200">
            <a:latin typeface="Calibri" panose="020F0502020204030204" pitchFamily="34" charset="0"/>
            <a:cs typeface="Calibri" panose="020F0502020204030204" pitchFamily="34" charset="0"/>
          </a:endParaRP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Assisted the team in implementing the LDA model pipeline, including determining the optimal number of topics and topic labels and performing model evaluations.</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Report &amp; Presentation</a:t>
          </a:r>
          <a:endParaRPr lang="en-US" sz="1400" kern="1200">
            <a:latin typeface="Calibri" panose="020F0502020204030204" pitchFamily="34" charset="0"/>
            <a:cs typeface="Calibri" panose="020F0502020204030204" pitchFamily="34" charset="0"/>
          </a:endParaRP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Contributed to sections on LDA topic modeling and conclusions in the project proposal and report.</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Created and refined presentation slides to clearly convey findings and conclusions.</a:t>
          </a:r>
        </a:p>
      </dsp:txBody>
      <dsp:txXfrm>
        <a:off x="0" y="733952"/>
        <a:ext cx="10448543" cy="1412775"/>
      </dsp:txXfrm>
    </dsp:sp>
    <dsp:sp modelId="{4BF3D91E-1FC6-4AF8-9541-753A1348DF9D}">
      <dsp:nvSpPr>
        <dsp:cNvPr id="0" name=""/>
        <dsp:cNvSpPr/>
      </dsp:nvSpPr>
      <dsp:spPr>
        <a:xfrm>
          <a:off x="0" y="2146728"/>
          <a:ext cx="10448543" cy="7300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panose="020F0502020204030204" pitchFamily="34" charset="0"/>
              <a:cs typeface="Calibri" panose="020F0502020204030204" pitchFamily="34" charset="0"/>
            </a:rPr>
            <a:t>Key Learnings</a:t>
          </a:r>
        </a:p>
      </dsp:txBody>
      <dsp:txXfrm>
        <a:off x="35640" y="2182368"/>
        <a:ext cx="10377263" cy="658800"/>
      </dsp:txXfrm>
    </dsp:sp>
    <dsp:sp modelId="{3519A503-F86F-4545-9947-B084EFCE800A}">
      <dsp:nvSpPr>
        <dsp:cNvPr id="0" name=""/>
        <dsp:cNvSpPr/>
      </dsp:nvSpPr>
      <dsp:spPr>
        <a:xfrm>
          <a:off x="0" y="2876808"/>
          <a:ext cx="10448543" cy="201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741"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Researching Cultural and Contextual Nuances</a:t>
          </a:r>
          <a:r>
            <a:rPr lang="en-US" sz="1400" kern="1200">
              <a:latin typeface="Calibri" panose="020F0502020204030204" pitchFamily="34" charset="0"/>
              <a:cs typeface="Calibri" panose="020F0502020204030204" pitchFamily="34" charset="0"/>
            </a:rPr>
            <a:t>:</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Gained insight into the importance of understanding cultural terminology and specific jargon used in topics related to ISIS and its geographical context.</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Model Comparison &amp; Evaluation</a:t>
          </a:r>
          <a:r>
            <a:rPr lang="en-US" sz="1400" kern="1200">
              <a:latin typeface="Calibri" panose="020F0502020204030204" pitchFamily="34" charset="0"/>
              <a:cs typeface="Calibri" panose="020F0502020204030204" pitchFamily="34" charset="0"/>
            </a:rPr>
            <a:t>:</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Developed skills in evaluating both supervised and unsupervised LDA topic modeling approaches, using coherence and perplexity scores to assess model quality and effectiveness.</a:t>
          </a:r>
        </a:p>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Text Analytics Insights</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Gained valuable insights into the power of text analytics through our group project, specifically in analyzing and extracting meaningful patterns from the ISIS tweets dataset.</a:t>
          </a:r>
        </a:p>
      </dsp:txBody>
      <dsp:txXfrm>
        <a:off x="0" y="2876808"/>
        <a:ext cx="10448543" cy="2018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129856"/>
          <a:ext cx="10515600" cy="4317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Contributions</a:t>
          </a:r>
        </a:p>
      </dsp:txBody>
      <dsp:txXfrm>
        <a:off x="21075" y="150931"/>
        <a:ext cx="10473450" cy="389580"/>
      </dsp:txXfrm>
    </dsp:sp>
    <dsp:sp modelId="{C1716C7D-C1A1-4D26-9244-B9760D7BF5B4}">
      <dsp:nvSpPr>
        <dsp:cNvPr id="0" name=""/>
        <dsp:cNvSpPr/>
      </dsp:nvSpPr>
      <dsp:spPr>
        <a:xfrm>
          <a:off x="0" y="561586"/>
          <a:ext cx="10515600" cy="283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Exploratory Data Analysis (EDA</a:t>
          </a:r>
          <a:r>
            <a:rPr lang="en-US" sz="1400" kern="1200">
              <a:latin typeface="Calibri" panose="020F0502020204030204" pitchFamily="34" charset="0"/>
              <a:cs typeface="Calibri" panose="020F0502020204030204" pitchFamily="34" charset="0"/>
            </a:rPr>
            <a:t>)</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Conducted EDA on the dataset both before and after preprocessing to understand data patterns, structure, and issues.</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Used visualizations and summary statistics to inform cleaning and preprocessing steps.</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Sentiment Analysis Implementation</a:t>
          </a:r>
          <a:endParaRPr lang="en-US" sz="1400" kern="1200">
            <a:latin typeface="Calibri" panose="020F0502020204030204" pitchFamily="34" charset="0"/>
            <a:cs typeface="Calibri" panose="020F0502020204030204" pitchFamily="34" charset="0"/>
          </a:endParaRP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Developed sentiment analysis pipeline using </a:t>
          </a:r>
          <a:r>
            <a:rPr lang="en-US" sz="1400" b="1" kern="1200">
              <a:latin typeface="Calibri" panose="020F0502020204030204" pitchFamily="34" charset="0"/>
              <a:cs typeface="Calibri" panose="020F0502020204030204" pitchFamily="34" charset="0"/>
            </a:rPr>
            <a:t>VADER</a:t>
          </a:r>
          <a:r>
            <a:rPr lang="en-US" sz="1400" kern="1200">
              <a:latin typeface="Calibri" panose="020F0502020204030204" pitchFamily="34" charset="0"/>
              <a:cs typeface="Calibri" panose="020F0502020204030204" pitchFamily="34" charset="0"/>
            </a:rPr>
            <a:t>, </a:t>
          </a:r>
          <a:r>
            <a:rPr lang="en-US" sz="1400" b="1" kern="1200">
              <a:latin typeface="Calibri" panose="020F0502020204030204" pitchFamily="34" charset="0"/>
              <a:cs typeface="Calibri" panose="020F0502020204030204" pitchFamily="34" charset="0"/>
            </a:rPr>
            <a:t>AFINN</a:t>
          </a:r>
          <a:r>
            <a:rPr lang="en-US" sz="1400" kern="1200">
              <a:latin typeface="Calibri" panose="020F0502020204030204" pitchFamily="34" charset="0"/>
              <a:cs typeface="Calibri" panose="020F0502020204030204" pitchFamily="34" charset="0"/>
            </a:rPr>
            <a:t>, and </a:t>
          </a:r>
          <a:r>
            <a:rPr lang="en-US" sz="1400" b="1" kern="1200" err="1">
              <a:latin typeface="Calibri" panose="020F0502020204030204" pitchFamily="34" charset="0"/>
              <a:cs typeface="Calibri" panose="020F0502020204030204" pitchFamily="34" charset="0"/>
            </a:rPr>
            <a:t>BERTweet</a:t>
          </a:r>
          <a:r>
            <a:rPr lang="en-US" sz="1400" kern="1200">
              <a:latin typeface="Calibri" panose="020F0502020204030204" pitchFamily="34" charset="0"/>
              <a:cs typeface="Calibri" panose="020F0502020204030204" pitchFamily="34" charset="0"/>
            </a:rPr>
            <a:t> models to assess sentiment in ISIS-related tweets.</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Ran experiments to evaluate and compare sentiment results across models, analyzing performance metrics for accuracy and consistency.</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LDA Topic Modelling</a:t>
          </a:r>
          <a:endParaRPr lang="en-US" sz="1400" kern="1200">
            <a:latin typeface="Calibri" panose="020F0502020204030204" pitchFamily="34" charset="0"/>
            <a:cs typeface="Calibri" panose="020F0502020204030204" pitchFamily="34" charset="0"/>
          </a:endParaRP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Supported team in implementing LDA model pipeline.</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Report &amp; Presentation</a:t>
          </a:r>
          <a:endParaRPr lang="en-US" sz="1400" kern="1200">
            <a:latin typeface="Calibri" panose="020F0502020204030204" pitchFamily="34" charset="0"/>
            <a:cs typeface="Calibri" panose="020F0502020204030204" pitchFamily="34" charset="0"/>
          </a:endParaRP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Contributed to writing sections in the project proposal and report on data pre-processing and sentiment analysis.</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Created and refined slides to present EDA findings, sentiment analysis results, and project insights clearly.</a:t>
          </a:r>
        </a:p>
      </dsp:txBody>
      <dsp:txXfrm>
        <a:off x="0" y="561586"/>
        <a:ext cx="10515600" cy="2831760"/>
      </dsp:txXfrm>
    </dsp:sp>
    <dsp:sp modelId="{4BF3D91E-1FC6-4AF8-9541-753A1348DF9D}">
      <dsp:nvSpPr>
        <dsp:cNvPr id="0" name=""/>
        <dsp:cNvSpPr/>
      </dsp:nvSpPr>
      <dsp:spPr>
        <a:xfrm>
          <a:off x="0" y="3393346"/>
          <a:ext cx="10515600" cy="43173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Key Learnings</a:t>
          </a:r>
        </a:p>
      </dsp:txBody>
      <dsp:txXfrm>
        <a:off x="21075" y="3414421"/>
        <a:ext cx="10473450" cy="389580"/>
      </dsp:txXfrm>
    </dsp:sp>
    <dsp:sp modelId="{3519A503-F86F-4545-9947-B084EFCE800A}">
      <dsp:nvSpPr>
        <dsp:cNvPr id="0" name=""/>
        <dsp:cNvSpPr/>
      </dsp:nvSpPr>
      <dsp:spPr>
        <a:xfrm>
          <a:off x="0" y="3825076"/>
          <a:ext cx="10515600"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Importance of EDA</a:t>
          </a:r>
          <a:r>
            <a:rPr lang="en-US" sz="1400" kern="1200">
              <a:latin typeface="Calibri" panose="020F0502020204030204" pitchFamily="34" charset="0"/>
              <a:cs typeface="Calibri" panose="020F0502020204030204" pitchFamily="34" charset="0"/>
            </a:rPr>
            <a:t>:</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Recognized the critical role of EDA in identifying data quality issues and guiding preprocessing step.</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Model Comparison &amp; Evaluation</a:t>
          </a:r>
          <a:r>
            <a:rPr lang="en-US" sz="1400" kern="1200">
              <a:latin typeface="Calibri" panose="020F0502020204030204" pitchFamily="34" charset="0"/>
              <a:cs typeface="Calibri" panose="020F0502020204030204" pitchFamily="34" charset="0"/>
            </a:rPr>
            <a:t>:</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Learned to evaluate the differences of rule-based vs. deep learning approaches in sentiment analysis.</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Collaboration in Problem-Solving</a:t>
          </a:r>
          <a:r>
            <a:rPr lang="en-US" sz="1400" kern="1200">
              <a:latin typeface="Calibri" panose="020F0502020204030204" pitchFamily="34" charset="0"/>
              <a:cs typeface="Calibri" panose="020F0502020204030204" pitchFamily="34" charset="0"/>
            </a:rPr>
            <a:t>:</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Appreciated the synergy of diverse skills within the team to tackle complex project challenges.</a:t>
          </a:r>
        </a:p>
      </dsp:txBody>
      <dsp:txXfrm>
        <a:off x="0" y="3825076"/>
        <a:ext cx="10515600" cy="1453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148486"/>
          <a:ext cx="10515600" cy="4317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Contributions</a:t>
          </a:r>
        </a:p>
      </dsp:txBody>
      <dsp:txXfrm>
        <a:off x="21075" y="169561"/>
        <a:ext cx="10473450" cy="389580"/>
      </dsp:txXfrm>
    </dsp:sp>
    <dsp:sp modelId="{C1716C7D-C1A1-4D26-9244-B9760D7BF5B4}">
      <dsp:nvSpPr>
        <dsp:cNvPr id="0" name=""/>
        <dsp:cNvSpPr/>
      </dsp:nvSpPr>
      <dsp:spPr>
        <a:xfrm>
          <a:off x="0" y="580216"/>
          <a:ext cx="10515600"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Preprocessing the tweets for Topic Modelling</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Preprocessed the tweets to deal with stop words and most common foreign words so that they don't skew topic modelling results</a:t>
          </a:r>
        </a:p>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Implementation of Unsupervised and Semi-Supervised LDA using </a:t>
          </a:r>
          <a:r>
            <a:rPr lang="en-US" sz="1400" b="1" kern="1200" err="1">
              <a:latin typeface="Calibri" panose="020F0502020204030204" pitchFamily="34" charset="0"/>
              <a:cs typeface="Calibri" panose="020F0502020204030204" pitchFamily="34" charset="0"/>
            </a:rPr>
            <a:t>Gensim</a:t>
          </a:r>
          <a:r>
            <a:rPr lang="en-US" sz="1400" b="1" kern="1200">
              <a:latin typeface="Calibri" panose="020F0502020204030204" pitchFamily="34" charset="0"/>
              <a:cs typeface="Calibri" panose="020F0502020204030204" pitchFamily="34" charset="0"/>
            </a:rPr>
            <a:t> for Topic Modelling</a:t>
          </a:r>
        </a:p>
        <a:p>
          <a:pPr marL="228600" lvl="2" indent="-114300" algn="l" defTabSz="622300" rtl="0">
            <a:lnSpc>
              <a:spcPct val="90000"/>
            </a:lnSpc>
            <a:spcBef>
              <a:spcPct val="0"/>
            </a:spcBef>
            <a:spcAft>
              <a:spcPct val="20000"/>
            </a:spcAft>
            <a:buChar char="•"/>
          </a:pPr>
          <a:r>
            <a:rPr lang="en-US" sz="1400" b="0" kern="1200">
              <a:latin typeface="Calibri" panose="020F0502020204030204" pitchFamily="34" charset="0"/>
              <a:cs typeface="Calibri" panose="020F0502020204030204" pitchFamily="34" charset="0"/>
            </a:rPr>
            <a:t>Implemented Unsupervised LDA for positive, negative and neutral sentiment tweets using gensim.</a:t>
          </a:r>
        </a:p>
        <a:p>
          <a:pPr marL="228600" lvl="2" indent="-114300" algn="l" defTabSz="622300" rtl="0">
            <a:lnSpc>
              <a:spcPct val="90000"/>
            </a:lnSpc>
            <a:spcBef>
              <a:spcPct val="0"/>
            </a:spcBef>
            <a:spcAft>
              <a:spcPct val="20000"/>
            </a:spcAft>
            <a:buChar char="•"/>
          </a:pPr>
          <a:r>
            <a:rPr lang="en-US" sz="1400" b="0" kern="1200">
              <a:latin typeface="Calibri" panose="020F0502020204030204" pitchFamily="34" charset="0"/>
              <a:cs typeface="Calibri" panose="020F0502020204030204" pitchFamily="34" charset="0"/>
            </a:rPr>
            <a:t>Incorporated seed topics and seed words proposed by other team members to implement Semi-supervised LDA on positive, negative and neutral sentiment tweets.</a:t>
          </a:r>
        </a:p>
        <a:p>
          <a:pPr marL="228600" lvl="2" indent="-114300" algn="l" defTabSz="622300" rtl="0">
            <a:lnSpc>
              <a:spcPct val="90000"/>
            </a:lnSpc>
            <a:spcBef>
              <a:spcPct val="0"/>
            </a:spcBef>
            <a:spcAft>
              <a:spcPct val="20000"/>
            </a:spcAft>
            <a:buChar char="•"/>
          </a:pPr>
          <a:r>
            <a:rPr lang="en-US" sz="1400" b="0" kern="1200">
              <a:latin typeface="Calibri" panose="020F0502020204030204" pitchFamily="34" charset="0"/>
              <a:cs typeface="Calibri" panose="020F0502020204030204" pitchFamily="34" charset="0"/>
            </a:rPr>
            <a:t>Created Visualizations to view the results of the Unsupervised and Semi-Supervised LDA using </a:t>
          </a:r>
          <a:r>
            <a:rPr lang="en-US" sz="1400" b="0" kern="1200" err="1">
              <a:latin typeface="Calibri" panose="020F0502020204030204" pitchFamily="34" charset="0"/>
              <a:cs typeface="Calibri" panose="020F0502020204030204" pitchFamily="34" charset="0"/>
            </a:rPr>
            <a:t>pyLDAvis</a:t>
          </a:r>
          <a:r>
            <a:rPr lang="en-US" sz="1400" b="0" kern="1200">
              <a:latin typeface="Calibri" panose="020F0502020204030204" pitchFamily="34" charset="0"/>
              <a:cs typeface="Calibri" panose="020F0502020204030204" pitchFamily="34" charset="0"/>
            </a:rPr>
            <a:t> to helping identify key topics.</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Report &amp; Presentation</a:t>
          </a:r>
          <a:endParaRPr lang="en-US" sz="1400" kern="1200">
            <a:latin typeface="Calibri" panose="020F0502020204030204" pitchFamily="34" charset="0"/>
            <a:cs typeface="Calibri" panose="020F0502020204030204" pitchFamily="34" charset="0"/>
          </a:endParaRP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Contributed to writing sections in the project report and presentation slides on experiment design: unsupervised and semi-supervised topic modelling.</a:t>
          </a:r>
        </a:p>
      </dsp:txBody>
      <dsp:txXfrm>
        <a:off x="0" y="580216"/>
        <a:ext cx="10515600" cy="2310120"/>
      </dsp:txXfrm>
    </dsp:sp>
    <dsp:sp modelId="{4BF3D91E-1FC6-4AF8-9541-753A1348DF9D}">
      <dsp:nvSpPr>
        <dsp:cNvPr id="0" name=""/>
        <dsp:cNvSpPr/>
      </dsp:nvSpPr>
      <dsp:spPr>
        <a:xfrm>
          <a:off x="0" y="2890336"/>
          <a:ext cx="10515600" cy="43173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Key Learnings</a:t>
          </a:r>
        </a:p>
      </dsp:txBody>
      <dsp:txXfrm>
        <a:off x="21075" y="2911411"/>
        <a:ext cx="10473450" cy="389580"/>
      </dsp:txXfrm>
    </dsp:sp>
    <dsp:sp modelId="{3519A503-F86F-4545-9947-B084EFCE800A}">
      <dsp:nvSpPr>
        <dsp:cNvPr id="0" name=""/>
        <dsp:cNvSpPr/>
      </dsp:nvSpPr>
      <dsp:spPr>
        <a:xfrm>
          <a:off x="0" y="3322066"/>
          <a:ext cx="10515600" cy="1937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Importance of data quality for topic modeling</a:t>
          </a:r>
          <a:r>
            <a:rPr lang="en-US" sz="1400" kern="1200">
              <a:latin typeface="Calibri" panose="020F0502020204030204" pitchFamily="34" charset="0"/>
              <a:cs typeface="Calibri" panose="020F0502020204030204" pitchFamily="34" charset="0"/>
            </a:rPr>
            <a:t>:</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Recognized the critical role of data preprocessing in identifying the most significant topics.</a:t>
          </a:r>
        </a:p>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 Importance of the number of topics in topic modelling</a:t>
          </a:r>
          <a:r>
            <a:rPr lang="en-US" sz="1400" kern="1200">
              <a:latin typeface="Calibri" panose="020F0502020204030204" pitchFamily="34" charset="0"/>
              <a:cs typeface="Calibri" panose="020F0502020204030204" pitchFamily="34" charset="0"/>
            </a:rPr>
            <a:t>:</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Selection of the optimum number of topics is crucial for the topics obtained to be distinct and interpretable.</a:t>
          </a:r>
        </a:p>
        <a:p>
          <a:pPr marL="114300" lvl="1" indent="-114300" algn="l" defTabSz="622300" rtl="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Importance of selection of seed topics and seed words in semi-supervised LDA:</a:t>
          </a:r>
        </a:p>
        <a:p>
          <a:pPr marL="228600" lvl="2" indent="-114300" algn="l" defTabSz="622300" rtl="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Selecting appropriate seed topics and seed words can help bias the LDA model to identify more relevant topics and reduce noise.</a:t>
          </a:r>
        </a:p>
        <a:p>
          <a:pPr marL="114300" lvl="1" indent="-114300" algn="l" defTabSz="622300">
            <a:lnSpc>
              <a:spcPct val="90000"/>
            </a:lnSpc>
            <a:spcBef>
              <a:spcPct val="0"/>
            </a:spcBef>
            <a:spcAft>
              <a:spcPct val="20000"/>
            </a:spcAft>
            <a:buChar char="•"/>
          </a:pPr>
          <a:r>
            <a:rPr lang="en-US" sz="1400" b="1" kern="1200">
              <a:latin typeface="Calibri" panose="020F0502020204030204" pitchFamily="34" charset="0"/>
              <a:cs typeface="Calibri" panose="020F0502020204030204" pitchFamily="34" charset="0"/>
            </a:rPr>
            <a:t>Collaboration in Problem-Solving</a:t>
          </a:r>
          <a:r>
            <a:rPr lang="en-US" sz="1400" kern="1200">
              <a:latin typeface="Calibri" panose="020F0502020204030204" pitchFamily="34" charset="0"/>
              <a:cs typeface="Calibri" panose="020F0502020204030204" pitchFamily="34" charset="0"/>
            </a:rPr>
            <a:t>:</a:t>
          </a:r>
        </a:p>
        <a:p>
          <a:pPr marL="228600" lvl="2" indent="-114300" algn="l" defTabSz="622300">
            <a:lnSpc>
              <a:spcPct val="90000"/>
            </a:lnSpc>
            <a:spcBef>
              <a:spcPct val="0"/>
            </a:spcBef>
            <a:spcAft>
              <a:spcPct val="20000"/>
            </a:spcAft>
            <a:buChar char="•"/>
          </a:pPr>
          <a:r>
            <a:rPr lang="en-US" sz="1400" kern="1200">
              <a:latin typeface="Calibri" panose="020F0502020204030204" pitchFamily="34" charset="0"/>
              <a:cs typeface="Calibri" panose="020F0502020204030204" pitchFamily="34" charset="0"/>
            </a:rPr>
            <a:t>Collaborated with the team to identify key use cases, and solve problems encountered during the project..</a:t>
          </a:r>
        </a:p>
      </dsp:txBody>
      <dsp:txXfrm>
        <a:off x="0" y="3322066"/>
        <a:ext cx="10515600" cy="19375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57541"/>
          <a:ext cx="10515600" cy="5516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Calibri" panose="020F0502020204030204" pitchFamily="34" charset="0"/>
              <a:cs typeface="Calibri" panose="020F0502020204030204" pitchFamily="34" charset="0"/>
            </a:rPr>
            <a:t>Contributions</a:t>
          </a:r>
        </a:p>
      </dsp:txBody>
      <dsp:txXfrm>
        <a:off x="26930" y="84471"/>
        <a:ext cx="10461740" cy="497795"/>
      </dsp:txXfrm>
    </dsp:sp>
    <dsp:sp modelId="{C1716C7D-C1A1-4D26-9244-B9760D7BF5B4}">
      <dsp:nvSpPr>
        <dsp:cNvPr id="0" name=""/>
        <dsp:cNvSpPr/>
      </dsp:nvSpPr>
      <dsp:spPr>
        <a:xfrm>
          <a:off x="0" y="609196"/>
          <a:ext cx="10515600" cy="2999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b="1" kern="1200">
              <a:latin typeface="Calibri" panose="020F0502020204030204" pitchFamily="34" charset="0"/>
              <a:cs typeface="Calibri" panose="020F0502020204030204" pitchFamily="34" charset="0"/>
            </a:rPr>
            <a:t>Leadership</a:t>
          </a:r>
        </a:p>
        <a:p>
          <a:pPr marL="342900" lvl="2" indent="-171450" algn="l" defTabSz="800100" rtl="0">
            <a:lnSpc>
              <a:spcPct val="90000"/>
            </a:lnSpc>
            <a:spcBef>
              <a:spcPct val="0"/>
            </a:spcBef>
            <a:spcAft>
              <a:spcPct val="20000"/>
            </a:spcAft>
            <a:buChar char="•"/>
          </a:pPr>
          <a:r>
            <a:rPr lang="en-US" sz="1800" kern="1200" err="1">
              <a:latin typeface="Calibri" panose="020F0502020204030204" pitchFamily="34" charset="0"/>
              <a:cs typeface="Calibri" panose="020F0502020204030204" pitchFamily="34" charset="0"/>
            </a:rPr>
            <a:t>Organised</a:t>
          </a:r>
          <a:r>
            <a:rPr lang="en-US" sz="1800" kern="1200">
              <a:latin typeface="Calibri" panose="020F0502020204030204" pitchFamily="34" charset="0"/>
              <a:cs typeface="Calibri" panose="020F0502020204030204" pitchFamily="34" charset="0"/>
            </a:rPr>
            <a:t> the team and allocated task </a:t>
          </a:r>
        </a:p>
        <a:p>
          <a:pPr marL="171450" lvl="1" indent="-171450" algn="l" defTabSz="800100" rtl="0">
            <a:lnSpc>
              <a:spcPct val="90000"/>
            </a:lnSpc>
            <a:spcBef>
              <a:spcPct val="0"/>
            </a:spcBef>
            <a:spcAft>
              <a:spcPct val="20000"/>
            </a:spcAft>
            <a:buChar char="•"/>
          </a:pPr>
          <a:r>
            <a:rPr lang="en-US" sz="1800" b="1" kern="1200">
              <a:latin typeface="Calibri" panose="020F0502020204030204" pitchFamily="34" charset="0"/>
              <a:cs typeface="Calibri" panose="020F0502020204030204" pitchFamily="34" charset="0"/>
            </a:rPr>
            <a:t>Implementation of Unsupervised and Semi-Supervised LDA for Topic Modeling</a:t>
          </a:r>
        </a:p>
        <a:p>
          <a:pPr marL="342900" lvl="2" indent="-171450" algn="l" defTabSz="800100" rtl="0">
            <a:lnSpc>
              <a:spcPct val="90000"/>
            </a:lnSpc>
            <a:spcBef>
              <a:spcPct val="0"/>
            </a:spcBef>
            <a:spcAft>
              <a:spcPct val="20000"/>
            </a:spcAft>
            <a:buChar char="•"/>
          </a:pPr>
          <a:r>
            <a:rPr lang="en-US" sz="1800" b="0" kern="1200">
              <a:latin typeface="Calibri" panose="020F0502020204030204" pitchFamily="34" charset="0"/>
              <a:cs typeface="Calibri" panose="020F0502020204030204" pitchFamily="34" charset="0"/>
            </a:rPr>
            <a:t>Came up with the Business use cases and write up</a:t>
          </a:r>
        </a:p>
        <a:p>
          <a:pPr marL="342900" lvl="2" indent="-171450" algn="l" defTabSz="800100">
            <a:lnSpc>
              <a:spcPct val="90000"/>
            </a:lnSpc>
            <a:spcBef>
              <a:spcPct val="0"/>
            </a:spcBef>
            <a:spcAft>
              <a:spcPct val="20000"/>
            </a:spcAft>
            <a:buChar char="•"/>
          </a:pPr>
          <a:r>
            <a:rPr lang="en-US" sz="1800" b="0" kern="1200">
              <a:latin typeface="Calibri" panose="020F0502020204030204" pitchFamily="34" charset="0"/>
              <a:cs typeface="Calibri" panose="020F0502020204030204" pitchFamily="34" charset="0"/>
            </a:rPr>
            <a:t>Did up the write up on the business and practical applications of the findings for neutral words for both Semi and Unsupervised LDA models. </a:t>
          </a:r>
        </a:p>
        <a:p>
          <a:pPr marL="342900" lvl="2" indent="-171450" algn="l" defTabSz="800100">
            <a:lnSpc>
              <a:spcPct val="90000"/>
            </a:lnSpc>
            <a:spcBef>
              <a:spcPct val="0"/>
            </a:spcBef>
            <a:spcAft>
              <a:spcPct val="20000"/>
            </a:spcAft>
            <a:buChar char="•"/>
          </a:pPr>
          <a:r>
            <a:rPr lang="en-US" sz="1800" b="0" kern="1200">
              <a:latin typeface="Calibri" panose="020F0502020204030204" pitchFamily="34" charset="0"/>
              <a:cs typeface="Calibri" panose="020F0502020204030204" pitchFamily="34" charset="0"/>
            </a:rPr>
            <a:t>Did the comparison and Analysis of the Semi and Unsupervised LDA for Topic Modeling and their use cases </a:t>
          </a:r>
        </a:p>
        <a:p>
          <a:pPr marL="171450" lvl="1" indent="-171450" algn="l" defTabSz="800100">
            <a:lnSpc>
              <a:spcPct val="90000"/>
            </a:lnSpc>
            <a:spcBef>
              <a:spcPct val="0"/>
            </a:spcBef>
            <a:spcAft>
              <a:spcPct val="20000"/>
            </a:spcAft>
            <a:buChar char="•"/>
          </a:pPr>
          <a:r>
            <a:rPr lang="en-US" sz="1800" b="1" kern="1200">
              <a:latin typeface="Calibri" panose="020F0502020204030204" pitchFamily="34" charset="0"/>
              <a:cs typeface="Calibri" panose="020F0502020204030204" pitchFamily="34" charset="0"/>
            </a:rPr>
            <a:t>Report and Presentation</a:t>
          </a:r>
        </a:p>
        <a:p>
          <a:pPr marL="342900" lvl="2" indent="-171450" algn="l" defTabSz="800100">
            <a:lnSpc>
              <a:spcPct val="90000"/>
            </a:lnSpc>
            <a:spcBef>
              <a:spcPct val="0"/>
            </a:spcBef>
            <a:spcAft>
              <a:spcPct val="20000"/>
            </a:spcAft>
            <a:buChar char="•"/>
          </a:pPr>
          <a:r>
            <a:rPr lang="en-US" sz="1800" b="0" kern="1200">
              <a:latin typeface="Calibri" panose="020F0502020204030204" pitchFamily="34" charset="0"/>
              <a:cs typeface="Calibri" panose="020F0502020204030204" pitchFamily="34" charset="0"/>
            </a:rPr>
            <a:t>Came up with the framework for the report and PPT and populated the contents </a:t>
          </a:r>
        </a:p>
      </dsp:txBody>
      <dsp:txXfrm>
        <a:off x="0" y="609196"/>
        <a:ext cx="10515600" cy="2999430"/>
      </dsp:txXfrm>
    </dsp:sp>
    <dsp:sp modelId="{4BF3D91E-1FC6-4AF8-9541-753A1348DF9D}">
      <dsp:nvSpPr>
        <dsp:cNvPr id="0" name=""/>
        <dsp:cNvSpPr/>
      </dsp:nvSpPr>
      <dsp:spPr>
        <a:xfrm>
          <a:off x="0" y="3608626"/>
          <a:ext cx="10515600" cy="55165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Calibri" panose="020F0502020204030204" pitchFamily="34" charset="0"/>
              <a:cs typeface="Calibri" panose="020F0502020204030204" pitchFamily="34" charset="0"/>
            </a:rPr>
            <a:t>Key Learnings</a:t>
          </a:r>
        </a:p>
      </dsp:txBody>
      <dsp:txXfrm>
        <a:off x="26930" y="3635556"/>
        <a:ext cx="10461740" cy="497795"/>
      </dsp:txXfrm>
    </dsp:sp>
    <dsp:sp modelId="{3519A503-F86F-4545-9947-B084EFCE800A}">
      <dsp:nvSpPr>
        <dsp:cNvPr id="0" name=""/>
        <dsp:cNvSpPr/>
      </dsp:nvSpPr>
      <dsp:spPr>
        <a:xfrm>
          <a:off x="0" y="4160281"/>
          <a:ext cx="10515600" cy="119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b="1" kern="1200">
              <a:latin typeface="Calibri" panose="020F0502020204030204" pitchFamily="34" charset="0"/>
              <a:cs typeface="Calibri" panose="020F0502020204030204" pitchFamily="34" charset="0"/>
            </a:rPr>
            <a:t>Collaboration</a:t>
          </a:r>
          <a:endParaRPr lang="en-US" sz="1800" kern="1200">
            <a:latin typeface="Calibri" panose="020F0502020204030204" pitchFamily="34" charset="0"/>
            <a:cs typeface="Calibri" panose="020F0502020204030204" pitchFamily="34" charset="0"/>
          </a:endParaRPr>
        </a:p>
        <a:p>
          <a:pPr marL="342900" lvl="2" indent="-171450" algn="l" defTabSz="800100" rtl="0">
            <a:lnSpc>
              <a:spcPct val="90000"/>
            </a:lnSpc>
            <a:spcBef>
              <a:spcPct val="0"/>
            </a:spcBef>
            <a:spcAft>
              <a:spcPct val="20000"/>
            </a:spcAft>
            <a:buChar char="•"/>
          </a:pPr>
          <a:r>
            <a:rPr lang="en-US" sz="1800" kern="1200">
              <a:latin typeface="Calibri" panose="020F0502020204030204" pitchFamily="34" charset="0"/>
              <a:cs typeface="Calibri" panose="020F0502020204030204" pitchFamily="34" charset="0"/>
            </a:rPr>
            <a:t>Recognized the different skills each member bring to the table </a:t>
          </a:r>
        </a:p>
        <a:p>
          <a:pPr marL="342900" lvl="2" indent="-171450" algn="l" defTabSz="800100" rtl="0">
            <a:lnSpc>
              <a:spcPct val="90000"/>
            </a:lnSpc>
            <a:spcBef>
              <a:spcPct val="0"/>
            </a:spcBef>
            <a:spcAft>
              <a:spcPct val="20000"/>
            </a:spcAft>
            <a:buChar char="•"/>
          </a:pPr>
          <a:r>
            <a:rPr lang="en-US" sz="1800" kern="1200">
              <a:latin typeface="Calibri" panose="020F0502020204030204" pitchFamily="34" charset="0"/>
              <a:cs typeface="Calibri" panose="020F0502020204030204" pitchFamily="34" charset="0"/>
            </a:rPr>
            <a:t>Willingness to crack our heads together when we ran into some difficulties with the supervised LDA model.</a:t>
          </a:r>
        </a:p>
      </dsp:txBody>
      <dsp:txXfrm>
        <a:off x="0" y="4160281"/>
        <a:ext cx="10515600" cy="1190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124501"/>
          <a:ext cx="10515600" cy="4557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Contributions</a:t>
          </a:r>
        </a:p>
      </dsp:txBody>
      <dsp:txXfrm>
        <a:off x="22246" y="146747"/>
        <a:ext cx="10471108" cy="411223"/>
      </dsp:txXfrm>
    </dsp:sp>
    <dsp:sp modelId="{C1716C7D-C1A1-4D26-9244-B9760D7BF5B4}">
      <dsp:nvSpPr>
        <dsp:cNvPr id="0" name=""/>
        <dsp:cNvSpPr/>
      </dsp:nvSpPr>
      <dsp:spPr>
        <a:xfrm>
          <a:off x="0" y="580216"/>
          <a:ext cx="10515600" cy="228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Sentiment Analysis Implementation</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Assisted with the write up of the results</a:t>
          </a:r>
        </a:p>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LDA Topic Modeling</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Assisted with coming up with Business use cases and topics</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Did up TF-IDF seed words from each sentiment for the semi-supervised LDA model</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Did up the write up on the business and practical applications of the findings for neutral words for both Semi and Unsupervised LDA models. </a:t>
          </a:r>
        </a:p>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Report and Presentation</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Stitched up the various parts and rewrote sections to ensure that they comply within the page limits. </a:t>
          </a:r>
        </a:p>
      </dsp:txBody>
      <dsp:txXfrm>
        <a:off x="0" y="580216"/>
        <a:ext cx="10515600" cy="2281140"/>
      </dsp:txXfrm>
    </dsp:sp>
    <dsp:sp modelId="{4BF3D91E-1FC6-4AF8-9541-753A1348DF9D}">
      <dsp:nvSpPr>
        <dsp:cNvPr id="0" name=""/>
        <dsp:cNvSpPr/>
      </dsp:nvSpPr>
      <dsp:spPr>
        <a:xfrm>
          <a:off x="0" y="2861356"/>
          <a:ext cx="10515600" cy="45571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Key Learnings</a:t>
          </a:r>
        </a:p>
      </dsp:txBody>
      <dsp:txXfrm>
        <a:off x="22246" y="2883602"/>
        <a:ext cx="10471108" cy="411223"/>
      </dsp:txXfrm>
    </dsp:sp>
    <dsp:sp modelId="{3519A503-F86F-4545-9947-B084EFCE800A}">
      <dsp:nvSpPr>
        <dsp:cNvPr id="0" name=""/>
        <dsp:cNvSpPr/>
      </dsp:nvSpPr>
      <dsp:spPr>
        <a:xfrm>
          <a:off x="0" y="3317071"/>
          <a:ext cx="10515600" cy="196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Collaboration</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Even as we collaborated, not everyone had a clear full picture of what was going on and were working in silos for their parts and task therefore the need for cross-sharing and learning. </a:t>
          </a:r>
        </a:p>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Sentimental Analysis</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The use of different models even under the context of no ground truth and how the models can be applicable to our study of sentiment at the workplace.</a:t>
          </a:r>
        </a:p>
        <a:p>
          <a:pPr marL="114300" lvl="1" indent="-114300" algn="l" defTabSz="666750">
            <a:lnSpc>
              <a:spcPct val="90000"/>
            </a:lnSpc>
            <a:spcBef>
              <a:spcPct val="0"/>
            </a:spcBef>
            <a:spcAft>
              <a:spcPct val="20000"/>
            </a:spcAft>
            <a:buChar char="•"/>
          </a:pPr>
          <a:r>
            <a:rPr lang="en-US" sz="1500" b="1" kern="1200">
              <a:latin typeface="Calibri" panose="020F0502020204030204" pitchFamily="34" charset="0"/>
              <a:cs typeface="Calibri" panose="020F0502020204030204" pitchFamily="34" charset="0"/>
            </a:rPr>
            <a:t>Semi-supervised VS Unsupervised models </a:t>
          </a:r>
        </a:p>
        <a:p>
          <a:pPr marL="228600" lvl="2" indent="-114300" algn="l" defTabSz="666750">
            <a:lnSpc>
              <a:spcPct val="90000"/>
            </a:lnSpc>
            <a:spcBef>
              <a:spcPct val="0"/>
            </a:spcBef>
            <a:spcAft>
              <a:spcPct val="20000"/>
            </a:spcAft>
            <a:buChar char="•"/>
          </a:pPr>
          <a:r>
            <a:rPr lang="en-US" sz="1500" kern="1200">
              <a:latin typeface="Calibri" panose="020F0502020204030204" pitchFamily="34" charset="0"/>
              <a:cs typeface="Calibri" panose="020F0502020204030204" pitchFamily="34" charset="0"/>
            </a:rPr>
            <a:t>The need for seed words and seed topics in text analytics models and even with those it is still only semi-supervised. </a:t>
          </a:r>
        </a:p>
      </dsp:txBody>
      <dsp:txXfrm>
        <a:off x="0" y="3317071"/>
        <a:ext cx="10515600" cy="1966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94674-135D-4FD5-A833-174620510EC3}">
      <dsp:nvSpPr>
        <dsp:cNvPr id="0" name=""/>
        <dsp:cNvSpPr/>
      </dsp:nvSpPr>
      <dsp:spPr>
        <a:xfrm>
          <a:off x="0" y="18436"/>
          <a:ext cx="10453269"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Contributions</a:t>
          </a:r>
        </a:p>
      </dsp:txBody>
      <dsp:txXfrm>
        <a:off x="18734" y="37170"/>
        <a:ext cx="10415801" cy="346292"/>
      </dsp:txXfrm>
    </dsp:sp>
    <dsp:sp modelId="{C1716C7D-C1A1-4D26-9244-B9760D7BF5B4}">
      <dsp:nvSpPr>
        <dsp:cNvPr id="0" name=""/>
        <dsp:cNvSpPr/>
      </dsp:nvSpPr>
      <dsp:spPr>
        <a:xfrm>
          <a:off x="0" y="402196"/>
          <a:ext cx="10453269"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89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Sentiment Analysis Implementation</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Assisted with summarizing the write-up of sentiment analysis implementation write up and results of the draft and final report submission</a:t>
          </a:r>
        </a:p>
        <a:p>
          <a:pPr marL="114300" lvl="1" indent="-114300" algn="l" defTabSz="53340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LDA Topic Modeling</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Contributed with coming up with business use cases and topics related to all senntiments</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Did up TF-IDF seed words from negative sentiment for both the semi-supervised and unsupervised LDA model</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Did up the write up on the business and practical applications of the findings for negative sentiments for both semi-supervised and unsupervised LDA models. </a:t>
          </a:r>
        </a:p>
        <a:p>
          <a:pPr marL="114300" lvl="1" indent="-114300" algn="l" defTabSz="53340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Report and Presentation</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Wrote up the proposal in key points of the sentiment analysis description, the use cases, results from all sentiments for supervised and unsupervised LDA and fixed the format and a first cut of reduction of pages. The word cloud for the presentation slides on semi-supervised LDA. </a:t>
          </a:r>
        </a:p>
      </dsp:txBody>
      <dsp:txXfrm>
        <a:off x="0" y="402196"/>
        <a:ext cx="10453269" cy="1821600"/>
      </dsp:txXfrm>
    </dsp:sp>
    <dsp:sp modelId="{4BF3D91E-1FC6-4AF8-9541-753A1348DF9D}">
      <dsp:nvSpPr>
        <dsp:cNvPr id="0" name=""/>
        <dsp:cNvSpPr/>
      </dsp:nvSpPr>
      <dsp:spPr>
        <a:xfrm>
          <a:off x="0" y="2223796"/>
          <a:ext cx="10453269" cy="3837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Key Learnings</a:t>
          </a:r>
        </a:p>
      </dsp:txBody>
      <dsp:txXfrm>
        <a:off x="18734" y="2242530"/>
        <a:ext cx="10415801" cy="346292"/>
      </dsp:txXfrm>
    </dsp:sp>
    <dsp:sp modelId="{3519A503-F86F-4545-9947-B084EFCE800A}">
      <dsp:nvSpPr>
        <dsp:cNvPr id="0" name=""/>
        <dsp:cNvSpPr/>
      </dsp:nvSpPr>
      <dsp:spPr>
        <a:xfrm>
          <a:off x="0" y="2607556"/>
          <a:ext cx="10453269"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891"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Diversity &amp; Inclusivity</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Every team member has different backgrounds in work experiences and brings a different skillsets and technical levels to the table across different MITB tracks. Despite this, we collaborated and coordinated well to tackle roadblocks along the way eg. when we were considering whether to use supervised LDA learning method whereby the training model will require very high </a:t>
          </a:r>
          <a:r>
            <a:rPr lang="en-US" sz="1200" u="none" kern="1200">
              <a:latin typeface="Calibri" panose="020F0502020204030204" pitchFamily="34" charset="0"/>
              <a:cs typeface="Calibri" panose="020F0502020204030204" pitchFamily="34" charset="0"/>
            </a:rPr>
            <a:t>GPU and computational resources to run</a:t>
          </a:r>
          <a:r>
            <a:rPr lang="en-US" sz="1200" kern="1200">
              <a:latin typeface="Calibri" panose="020F0502020204030204" pitchFamily="34" charset="0"/>
              <a:cs typeface="Calibri" panose="020F0502020204030204" pitchFamily="34" charset="0"/>
            </a:rPr>
            <a:t> the codes in python. We ultimately came to a common consensus to push on with the idea and throughout the project each of us worked on separate parts of the project deliverables to our strengths. </a:t>
          </a:r>
        </a:p>
        <a:p>
          <a:pPr marL="114300" lvl="1" indent="-114300" algn="l" defTabSz="533400" rtl="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Importance of Topic Modelling </a:t>
          </a:r>
          <a:endParaRPr lang="en-US" sz="1200" kern="1200">
            <a:latin typeface="Calibri" panose="020F0502020204030204" pitchFamily="34" charset="0"/>
            <a:cs typeface="Calibri" panose="020F0502020204030204" pitchFamily="34" charset="0"/>
          </a:endParaRP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The crafting of each topic resonates with life scenario and once set in stone can be used as a point of guidance for us to proceed with subsequent steps of our report and the topics can be used in the workspace by one of our groupmate and it was an educational journey for someone like me who isn't familiar with this topic at all through our project discussions and every task execution.</a:t>
          </a:r>
        </a:p>
        <a:p>
          <a:pPr marL="114300" lvl="1" indent="-114300" algn="l" defTabSz="533400" rtl="0">
            <a:lnSpc>
              <a:spcPct val="90000"/>
            </a:lnSpc>
            <a:spcBef>
              <a:spcPct val="0"/>
            </a:spcBef>
            <a:spcAft>
              <a:spcPct val="20000"/>
            </a:spcAft>
            <a:buChar char="•"/>
          </a:pPr>
          <a:r>
            <a:rPr lang="en-US" sz="1200" b="1" kern="1200">
              <a:latin typeface="Calibri" panose="020F0502020204030204" pitchFamily="34" charset="0"/>
              <a:cs typeface="Calibri" panose="020F0502020204030204" pitchFamily="34" charset="0"/>
            </a:rPr>
            <a:t> Text Analytics on a Sensitive Subject </a:t>
          </a:r>
        </a:p>
        <a:p>
          <a:pPr marL="228600" lvl="2" indent="-114300" algn="l" defTabSz="533400" rtl="0">
            <a:lnSpc>
              <a:spcPct val="90000"/>
            </a:lnSpc>
            <a:spcBef>
              <a:spcPct val="0"/>
            </a:spcBef>
            <a:spcAft>
              <a:spcPct val="20000"/>
            </a:spcAft>
            <a:buChar char="•"/>
          </a:pPr>
          <a:r>
            <a:rPr lang="en-US" sz="1200" kern="1200">
              <a:latin typeface="Calibri" panose="020F0502020204030204" pitchFamily="34" charset="0"/>
              <a:cs typeface="Calibri" panose="020F0502020204030204" pitchFamily="34" charset="0"/>
            </a:rPr>
            <a:t> We were initially reluctant to select this topic on analyzing 15,000+ tweets from ISIS which are not always in English language and with various different contexts that we don't really understand and have limited knowledge in. Additionally, because most of us group members do not have much idea or insights about the subject matter but after some consideration and prolonged discussion about whether to proceed with this topic with limited understanding, we decided to take on this difficult challenge and go ahead with working on this subject because ultimately apart from one of our group member working on such a solution in the work place, personally I feel it's something I am curious about and would like to learn more  and deep dive further given the opportunity.</a:t>
          </a:r>
        </a:p>
      </dsp:txBody>
      <dsp:txXfrm>
        <a:off x="0" y="2607556"/>
        <a:ext cx="10453269" cy="27820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7T15:12:24"/>
    </inkml:context>
    <inkml:brush xml:id="br0">
      <inkml:brushProperty name="width" value="0.35" units="cm"/>
      <inkml:brushProperty name="height" value="0.35" units="cm"/>
      <inkml:brushProperty name="color" value="#FFFFFF"/>
    </inkml:brush>
  </inkml:definitions>
  <inkml:trace contextRef="#ctx0" brushRef="#br0">-2147483648-2147483648 16383 0 0,'0'0'0'0'0,"0"0"0"0"0,0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7T15:12:24.001"/>
    </inkml:context>
    <inkml:brush xml:id="br0">
      <inkml:brushProperty name="width" value="0.35" units="cm"/>
      <inkml:brushProperty name="height" value="0.35" units="cm"/>
      <inkml:brushProperty name="color" value="#FFFFFF"/>
    </inkml:brush>
  </inkml:definitions>
  <inkml:trace contextRef="#ctx0" brushRef="#br0">16510 8154 16383 0 0,'5'0'0'0'0,"16"0"0"0"0,20 0 0 0 0,17 0 0 0 0,4 0 0 0 0,-3 0 0 0 0,2 0 0 0 0,11 0 0 0 0,3 0 0 0 0,9 0 0 0 0,-6 0 0 0 0,-5 0 0 0 0,-6 0 0 0 0,-9 0 0 0 0,-10 0 0 0 0,-3 0 0 0 0,-4 0 0 0 0,-4 0 0 0 0,-4 0 0 0 0,3 0 0 0 0,0 0 0 0 0,-1 0 0 0 0,3 0 0 0 0,0 0 0 0 0,-1 0 0 0 0,-2 0 0 0 0,2 0 0 0 0,1 0 0 0 0,-2 0 0 0 0,-2 0 0 0 0,8 0 0 0 0,2-4 0 0 0,-1-8 0 0 0,-4-1 0 0 0,-3 2 0 0 0,-3 2 0 0 0,8 4 0 0 0,6 1 0 0 0,1 2 0 0 0,-3 2 0 0 0,-5 0 0 0 0,2 1 0 0 0,-2-1 0 0 0,-3 1 0 0 0,2-1 0 0 0,0 0 0 0 0,-3 0 0 0 0,-1 1 0 0 0,7-1 0 0 0,7 0 0 0 0,-1 0 0 0 0,7 0 0 0 0,-1 0 0 0 0,0-1 0 0 0,6 1 0 0 0,-3 0 0 0 0,-5 0 0 0 0,-8 0 0 0 0,0 0 0 0 0,-4 0 0 0 0,-3 0 0 0 0,-3 0 0 0 0,2 0 0 0 0,6 0 0 0 0,-1 0 0 0 0,-1 0 0 0 0,2 0 0 0 0,4 0 0 0 0,3 0 0 0 0,0 0 0 0 0,0 0 0 0 0,-3 0 0 0 0,-5 0 0 0 0,-3 0 0 0 0,0 0 0 0 0,0 0 0 0 0,-2 0 0 0 0,2 0 0 0 0,6 0 0 0 0,-1 0 0 0 0,2 0 0 0 0,0 0 0 0 0,-5 0 0 0 0,2 0 0 0 0,-1 0 0 0 0,-4 0 0 0 0,-7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95F35-5107-4A36-AA55-20BA337B57F4}" type="datetimeFigureOut">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D852-090C-4326-BA62-77EBEB4B6979}" type="slidenum">
              <a:t>‹#›</a:t>
            </a:fld>
            <a:endParaRPr lang="en-US"/>
          </a:p>
        </p:txBody>
      </p:sp>
    </p:spTree>
    <p:extLst>
      <p:ext uri="{BB962C8B-B14F-4D97-AF65-F5344CB8AC3E}">
        <p14:creationId xmlns:p14="http://schemas.microsoft.com/office/powerpoint/2010/main" val="308335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mc/articles/PMC9995191/"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ink.springer.com/article/10.1186/s13673-019-0185-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l.acm.org/doi/abs/10.1145/2757401.275740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My team and I will present how text analytics using sentiment and topic analysis can help detect and counter harmful narratives. </a:t>
            </a:r>
          </a:p>
        </p:txBody>
      </p:sp>
      <p:sp>
        <p:nvSpPr>
          <p:cNvPr id="4" name="Slide Number Placeholder 3"/>
          <p:cNvSpPr>
            <a:spLocks noGrp="1"/>
          </p:cNvSpPr>
          <p:nvPr>
            <p:ph type="sldNum" sz="quarter" idx="5"/>
          </p:nvPr>
        </p:nvSpPr>
        <p:spPr/>
        <p:txBody>
          <a:bodyPr/>
          <a:lstStyle/>
          <a:p>
            <a:fld id="{A311D852-090C-4326-BA62-77EBEB4B6979}" type="slidenum">
              <a:rPr lang="en-SG" smtClean="0"/>
              <a:t>1</a:t>
            </a:fld>
            <a:endParaRPr lang="en-SG"/>
          </a:p>
        </p:txBody>
      </p:sp>
    </p:spTree>
    <p:extLst>
      <p:ext uri="{BB962C8B-B14F-4D97-AF65-F5344CB8AC3E}">
        <p14:creationId xmlns:p14="http://schemas.microsoft.com/office/powerpoint/2010/main" val="99990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This table shows the results of the metrics we used specifically perplexity and coherence scores, for each sentiment.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a lower perplexity score indicates a better fit to the data, meaning the topics generated by the model more accurately represent the text data. </a:t>
            </a:r>
          </a:p>
          <a:p>
            <a:pPr algn="just">
              <a:lnSpc>
                <a:spcPct val="107000"/>
              </a:lnSpc>
              <a:spcAft>
                <a:spcPts val="800"/>
              </a:spcAft>
            </a:pPr>
            <a:endParaRPr lang="en-PH" sz="1800">
              <a:effectLst/>
              <a:latin typeface="Aptos" panose="020B000402020202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PH" sz="1800">
                <a:effectLst/>
                <a:latin typeface="Aptos" panose="020B0004020202020204" pitchFamily="34" charset="0"/>
                <a:ea typeface="SimSun" panose="02010600030101010101" pitchFamily="2" charset="-122"/>
                <a:cs typeface="Arial" panose="020B0604020202020204" pitchFamily="34" charset="0"/>
              </a:rPr>
              <a:t>In the Unsupervised LDA model, negative perplexity scores for all sentiments indicate a relatively good fit, with the "Neutral" sentiment having a better score (-9.32), than the others.</a:t>
            </a:r>
            <a:endParaRPr lang="en-PH" sz="1800">
              <a:effectLst/>
              <a:latin typeface="Calibri" panose="020F050202020403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PH" sz="1800">
                <a:effectLst/>
                <a:latin typeface="Aptos" panose="020B0004020202020204" pitchFamily="34" charset="0"/>
                <a:ea typeface="SimSun" panose="02010600030101010101" pitchFamily="2" charset="-122"/>
                <a:cs typeface="Arial" panose="020B0604020202020204" pitchFamily="34" charset="0"/>
              </a:rPr>
              <a:t>In the Semi-Supervised LDA model, the perplexity scores are higher and positive for the "Positive" sentiment, but lower for the "Neutral" and "Negative" sentiments, which suggests that the model struggles more with fitting the data compared to the Unsupervised LDA model.</a:t>
            </a:r>
            <a:endParaRPr lang="en-PH" sz="180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80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800">
              <a:effectLst/>
              <a:latin typeface="Calibri" panose="020F0502020204030204" pitchFamily="34" charset="0"/>
              <a:ea typeface="SimSun" panose="02010600030101010101" pitchFamily="2" charset="-122"/>
              <a:cs typeface="Arial" panose="020B0604020202020204" pitchFamily="34" charset="0"/>
            </a:endParaRPr>
          </a:p>
          <a:p>
            <a:endParaRPr lang="en-PH"/>
          </a:p>
        </p:txBody>
      </p:sp>
      <p:sp>
        <p:nvSpPr>
          <p:cNvPr id="4" name="Slide Number Placeholder 3"/>
          <p:cNvSpPr>
            <a:spLocks noGrp="1"/>
          </p:cNvSpPr>
          <p:nvPr>
            <p:ph type="sldNum" sz="quarter" idx="5"/>
          </p:nvPr>
        </p:nvSpPr>
        <p:spPr/>
        <p:txBody>
          <a:bodyPr/>
          <a:lstStyle/>
          <a:p>
            <a:fld id="{A311D852-090C-4326-BA62-77EBEB4B6979}" type="slidenum">
              <a:rPr lang="en-PH" smtClean="0"/>
              <a:t>36</a:t>
            </a:fld>
            <a:endParaRPr lang="en-PH"/>
          </a:p>
        </p:txBody>
      </p:sp>
    </p:spTree>
    <p:extLst>
      <p:ext uri="{BB962C8B-B14F-4D97-AF65-F5344CB8AC3E}">
        <p14:creationId xmlns:p14="http://schemas.microsoft.com/office/powerpoint/2010/main" val="1337856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PH" sz="1800" b="1" i="1">
                <a:effectLst/>
                <a:latin typeface="Aptos" panose="020B0004020202020204" pitchFamily="34" charset="0"/>
                <a:ea typeface="SimSun" panose="02010600030101010101" pitchFamily="2" charset="-122"/>
                <a:cs typeface="Arial" panose="020B0604020202020204" pitchFamily="34" charset="0"/>
              </a:rPr>
              <a:t>COHERENCE SCORES</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On the other hand, higher coherence scores suggest that the topics make more sense to human readers because the words within each topic are more closely related. </a:t>
            </a:r>
          </a:p>
          <a:p>
            <a:pPr algn="just">
              <a:lnSpc>
                <a:spcPct val="107000"/>
              </a:lnSpc>
              <a:spcAft>
                <a:spcPts val="800"/>
              </a:spcAft>
            </a:pPr>
            <a:endParaRPr lang="en-PH" sz="1800">
              <a:effectLst/>
              <a:latin typeface="Calibri" panose="020F050202020403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US" sz="1800">
                <a:effectLst/>
                <a:latin typeface="Aptos" panose="020B0004020202020204" pitchFamily="34" charset="0"/>
                <a:ea typeface="SimSun" panose="02010600030101010101" pitchFamily="2" charset="-122"/>
                <a:cs typeface="Arial" panose="020B0604020202020204" pitchFamily="34" charset="0"/>
              </a:rPr>
              <a:t>For both models, the "Positive" sentiment shows the highest coherence scores which means positive topics are the most interpretable and cohesive. </a:t>
            </a:r>
          </a:p>
          <a:p>
            <a:pPr algn="just">
              <a:lnSpc>
                <a:spcPct val="107000"/>
              </a:lnSpc>
              <a:spcAft>
                <a:spcPts val="800"/>
              </a:spcAft>
            </a:pPr>
            <a:endParaRPr lang="en-US" sz="1800">
              <a:effectLst/>
              <a:latin typeface="Aptos" panose="020B000402020202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US" sz="1800">
                <a:effectLst/>
                <a:latin typeface="Aptos" panose="020B0004020202020204" pitchFamily="34" charset="0"/>
                <a:ea typeface="SimSun" panose="02010600030101010101" pitchFamily="2" charset="-122"/>
                <a:cs typeface="Arial" panose="020B0604020202020204" pitchFamily="34" charset="0"/>
              </a:rPr>
              <a:t>In the Unsupervised LDA model, the "Positive" coherence score is 0.60, higher than both "Neutral" and "Negative."</a:t>
            </a:r>
            <a:endParaRPr lang="en-PH" sz="1800">
              <a:effectLst/>
              <a:latin typeface="Calibri" panose="020F050202020403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US" sz="1800">
                <a:effectLst/>
                <a:latin typeface="Aptos" panose="020B0004020202020204" pitchFamily="34" charset="0"/>
                <a:ea typeface="SimSun" panose="02010600030101010101" pitchFamily="2" charset="-122"/>
                <a:cs typeface="Arial" panose="020B0604020202020204" pitchFamily="34" charset="0"/>
              </a:rPr>
              <a:t>The Semi-Supervised LDA model has a slightly lower coherence score for "Positive" at 0.56 but performs similarly to the Unsupervised LDA model. </a:t>
            </a:r>
          </a:p>
          <a:p>
            <a:pPr algn="just">
              <a:lnSpc>
                <a:spcPct val="107000"/>
              </a:lnSpc>
              <a:spcAft>
                <a:spcPts val="800"/>
              </a:spcAft>
            </a:pPr>
            <a:endParaRPr lang="en-US" sz="1800">
              <a:effectLst/>
              <a:latin typeface="Aptos" panose="020B0004020202020204" pitchFamily="34" charset="0"/>
              <a:ea typeface="SimSun" panose="02010600030101010101" pitchFamily="2" charset="-122"/>
              <a:cs typeface="Arial" panose="020B0604020202020204" pitchFamily="34" charset="0"/>
            </a:endParaRPr>
          </a:p>
          <a:p>
            <a:pPr algn="just">
              <a:lnSpc>
                <a:spcPct val="107000"/>
              </a:lnSpc>
              <a:spcAft>
                <a:spcPts val="800"/>
              </a:spcAft>
            </a:pPr>
            <a:r>
              <a:rPr lang="en-US" sz="1800">
                <a:effectLst/>
                <a:latin typeface="Aptos" panose="020B0004020202020204" pitchFamily="34" charset="0"/>
                <a:ea typeface="SimSun" panose="02010600030101010101" pitchFamily="2" charset="-122"/>
                <a:cs typeface="Arial" panose="020B0604020202020204" pitchFamily="34" charset="0"/>
              </a:rPr>
              <a:t>Overall, the Unsupervised LDA model performs better in terms of perplexity, while both models show comparable coherence scores.</a:t>
            </a:r>
            <a:endParaRPr lang="en-PH" sz="1800">
              <a:effectLst/>
              <a:latin typeface="Calibri" panose="020F0502020204030204" pitchFamily="34" charset="0"/>
              <a:ea typeface="SimSun" panose="02010600030101010101" pitchFamily="2" charset="-122"/>
              <a:cs typeface="Arial" panose="020B0604020202020204" pitchFamily="34" charset="0"/>
            </a:endParaRPr>
          </a:p>
          <a:p>
            <a:endParaRPr lang="en-PH"/>
          </a:p>
        </p:txBody>
      </p:sp>
      <p:sp>
        <p:nvSpPr>
          <p:cNvPr id="4" name="Slide Number Placeholder 3"/>
          <p:cNvSpPr>
            <a:spLocks noGrp="1"/>
          </p:cNvSpPr>
          <p:nvPr>
            <p:ph type="sldNum" sz="quarter" idx="5"/>
          </p:nvPr>
        </p:nvSpPr>
        <p:spPr/>
        <p:txBody>
          <a:bodyPr/>
          <a:lstStyle/>
          <a:p>
            <a:fld id="{A311D852-090C-4326-BA62-77EBEB4B6979}" type="slidenum">
              <a:rPr lang="en-PH" smtClean="0"/>
              <a:t>37</a:t>
            </a:fld>
            <a:endParaRPr lang="en-PH"/>
          </a:p>
        </p:txBody>
      </p:sp>
    </p:spTree>
    <p:extLst>
      <p:ext uri="{BB962C8B-B14F-4D97-AF65-F5344CB8AC3E}">
        <p14:creationId xmlns:p14="http://schemas.microsoft.com/office/powerpoint/2010/main" val="174568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We did not consider the French as the translation from predominantly Arabic words into English missed the French words which also uses alphabets. And as such they were not considered in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What could be done in future studies is to properly identify the different languages and be deliberate about the translation.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For this analysis, we only used ISIS supporter tweets.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ptos" panose="020B00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SimSun" panose="02010600030101010101" pitchFamily="2" charset="-122"/>
                <a:cs typeface="Arial" panose="020B0604020202020204" pitchFamily="34" charset="0"/>
              </a:rPr>
              <a:t>In future works, study can be done to compare pro-ISIS against anti-ISIS sentiment-topic pair to have a clear differentiation between the two groups of users so that the content moderators can get the correct accounts as the central nodes for information dissemination. </a:t>
            </a:r>
            <a:endParaRPr lang="en-PH" sz="1800">
              <a:effectLst/>
              <a:latin typeface="Calibri" panose="020F0502020204030204" pitchFamily="34" charset="0"/>
              <a:ea typeface="SimSun" panose="02010600030101010101" pitchFamily="2" charset="-122"/>
              <a:cs typeface="Arial" panose="020B0604020202020204" pitchFamily="34" charset="0"/>
            </a:endParaRPr>
          </a:p>
          <a:p>
            <a:endParaRPr lang="en-PH"/>
          </a:p>
        </p:txBody>
      </p:sp>
      <p:sp>
        <p:nvSpPr>
          <p:cNvPr id="4" name="Slide Number Placeholder 3"/>
          <p:cNvSpPr>
            <a:spLocks noGrp="1"/>
          </p:cNvSpPr>
          <p:nvPr>
            <p:ph type="sldNum" sz="quarter" idx="5"/>
          </p:nvPr>
        </p:nvSpPr>
        <p:spPr/>
        <p:txBody>
          <a:bodyPr/>
          <a:lstStyle/>
          <a:p>
            <a:fld id="{A311D852-090C-4326-BA62-77EBEB4B6979}" type="slidenum">
              <a:rPr lang="en-PH" smtClean="0"/>
              <a:t>38</a:t>
            </a:fld>
            <a:endParaRPr lang="en-PH"/>
          </a:p>
        </p:txBody>
      </p:sp>
    </p:spTree>
    <p:extLst>
      <p:ext uri="{BB962C8B-B14F-4D97-AF65-F5344CB8AC3E}">
        <p14:creationId xmlns:p14="http://schemas.microsoft.com/office/powerpoint/2010/main" val="360961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200"/>
              </a:spcBef>
              <a:spcAft>
                <a:spcPts val="1200"/>
              </a:spcAft>
            </a:pPr>
            <a:r>
              <a:rPr lang="en-US" sz="1200">
                <a:effectLst/>
                <a:latin typeface="Aptos" panose="020B0004020202020204" pitchFamily="34" charset="0"/>
                <a:ea typeface="Calibri" panose="020F0502020204030204" pitchFamily="34" charset="0"/>
                <a:cs typeface="Arial" panose="020B0604020202020204" pitchFamily="34" charset="0"/>
              </a:rPr>
              <a:t>Since most team members may not be familiar with the topics of ISIS and terrorism, certain keywords with significant contextual meanings may not be captured effectively. This can lead to an incomplete representation of the intended topics, as key terms are missed during seed word identification and allocation.</a:t>
            </a:r>
          </a:p>
          <a:p>
            <a:pPr>
              <a:lnSpc>
                <a:spcPct val="107000"/>
              </a:lnSpc>
              <a:spcBef>
                <a:spcPts val="1200"/>
              </a:spcBef>
              <a:spcAft>
                <a:spcPts val="1200"/>
              </a:spcAft>
            </a:pPr>
            <a:endParaRPr lang="en-PH" sz="1200">
              <a:effectLst/>
              <a:latin typeface="Calibri" panose="020F0502020204030204" pitchFamily="34" charset="0"/>
              <a:ea typeface="SimSun" panose="02010600030101010101" pitchFamily="2" charset="-122"/>
              <a:cs typeface="Arial" panose="020B0604020202020204" pitchFamily="34" charset="0"/>
            </a:endParaRPr>
          </a:p>
          <a:p>
            <a:pPr>
              <a:lnSpc>
                <a:spcPct val="107000"/>
              </a:lnSpc>
              <a:spcBef>
                <a:spcPts val="1200"/>
              </a:spcBef>
              <a:spcAft>
                <a:spcPts val="1200"/>
              </a:spcAft>
            </a:pPr>
            <a:r>
              <a:rPr lang="en-US" sz="1200">
                <a:effectLst/>
                <a:latin typeface="Aptos" panose="020B0004020202020204" pitchFamily="34" charset="0"/>
                <a:ea typeface="Calibri" panose="020F0502020204030204" pitchFamily="34" charset="0"/>
                <a:cs typeface="Arial" panose="020B0604020202020204" pitchFamily="34" charset="0"/>
              </a:rPr>
              <a:t>Next is our decision on how to handle foreign language content. While removing foreign language text from the corpus may seem simplest, it risks excluding words with significant meaning. Moreover, using general machine translation for specific topics like terrorism may not yield ideal results, as nuances in terminology may be lost.</a:t>
            </a:r>
          </a:p>
          <a:p>
            <a:pPr>
              <a:lnSpc>
                <a:spcPct val="107000"/>
              </a:lnSpc>
              <a:spcBef>
                <a:spcPts val="1200"/>
              </a:spcBef>
              <a:spcAft>
                <a:spcPts val="1200"/>
              </a:spcAft>
            </a:pPr>
            <a:endParaRPr lang="en-US" sz="1200">
              <a:effectLst/>
              <a:latin typeface="Aptos" panose="020B0004020202020204" pitchFamily="34" charset="0"/>
              <a:ea typeface="Calibri" panose="020F0502020204030204" pitchFamily="34" charset="0"/>
              <a:cs typeface="Arial" panose="020B0604020202020204" pitchFamily="34" charset="0"/>
            </a:endParaRPr>
          </a:p>
          <a:p>
            <a:pPr>
              <a:lnSpc>
                <a:spcPct val="107000"/>
              </a:lnSpc>
              <a:spcBef>
                <a:spcPts val="1200"/>
              </a:spcBef>
              <a:spcAft>
                <a:spcPts val="1200"/>
              </a:spcAft>
            </a:pPr>
            <a:endParaRPr lang="en-PH" sz="1200">
              <a:effectLst/>
              <a:latin typeface="Calibri" panose="020F0502020204030204" pitchFamily="34" charset="0"/>
              <a:ea typeface="SimSun" panose="02010600030101010101" pitchFamily="2" charset="-122"/>
              <a:cs typeface="Arial" panose="020B0604020202020204" pitchFamily="34" charset="0"/>
            </a:endParaRPr>
          </a:p>
          <a:p>
            <a:endParaRPr lang="en-PH"/>
          </a:p>
          <a:p>
            <a:pPr marL="457200" lvl="1" indent="0">
              <a:buNone/>
            </a:pPr>
            <a:endParaRPr lang="en-US"/>
          </a:p>
          <a:p>
            <a:endParaRPr lang="en-US"/>
          </a:p>
          <a:p>
            <a:endParaRPr lang="en-PH"/>
          </a:p>
        </p:txBody>
      </p:sp>
      <p:sp>
        <p:nvSpPr>
          <p:cNvPr id="4" name="Slide Number Placeholder 3"/>
          <p:cNvSpPr>
            <a:spLocks noGrp="1"/>
          </p:cNvSpPr>
          <p:nvPr>
            <p:ph type="sldNum" sz="quarter" idx="5"/>
          </p:nvPr>
        </p:nvSpPr>
        <p:spPr/>
        <p:txBody>
          <a:bodyPr/>
          <a:lstStyle/>
          <a:p>
            <a:fld id="{A311D852-090C-4326-BA62-77EBEB4B6979}" type="slidenum">
              <a:rPr lang="en-PH" smtClean="0"/>
              <a:t>40</a:t>
            </a:fld>
            <a:endParaRPr lang="en-PH"/>
          </a:p>
        </p:txBody>
      </p:sp>
    </p:spTree>
    <p:extLst>
      <p:ext uri="{BB962C8B-B14F-4D97-AF65-F5344CB8AC3E}">
        <p14:creationId xmlns:p14="http://schemas.microsoft.com/office/powerpoint/2010/main" val="11695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 Singapore we have </a:t>
            </a:r>
          </a:p>
        </p:txBody>
      </p:sp>
      <p:sp>
        <p:nvSpPr>
          <p:cNvPr id="4" name="Slide Number Placeholder 3"/>
          <p:cNvSpPr>
            <a:spLocks noGrp="1"/>
          </p:cNvSpPr>
          <p:nvPr>
            <p:ph type="sldNum" sz="quarter" idx="5"/>
          </p:nvPr>
        </p:nvSpPr>
        <p:spPr/>
        <p:txBody>
          <a:bodyPr/>
          <a:lstStyle/>
          <a:p>
            <a:fld id="{A311D852-090C-4326-BA62-77EBEB4B6979}" type="slidenum">
              <a:rPr lang="en-SG" smtClean="0"/>
              <a:t>2</a:t>
            </a:fld>
            <a:endParaRPr lang="en-SG"/>
          </a:p>
        </p:txBody>
      </p:sp>
    </p:spTree>
    <p:extLst>
      <p:ext uri="{BB962C8B-B14F-4D97-AF65-F5344CB8AC3E}">
        <p14:creationId xmlns:p14="http://schemas.microsoft.com/office/powerpoint/2010/main" val="4070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dataset was from Kaggle with 17k+ tweets taken from 100+ pro ISIS fanboys from all over the world since the Nov 2015 Paris Attack</a:t>
            </a:r>
          </a:p>
        </p:txBody>
      </p:sp>
      <p:sp>
        <p:nvSpPr>
          <p:cNvPr id="4" name="Slide Number Placeholder 3"/>
          <p:cNvSpPr>
            <a:spLocks noGrp="1"/>
          </p:cNvSpPr>
          <p:nvPr>
            <p:ph type="sldNum" sz="quarter" idx="5"/>
          </p:nvPr>
        </p:nvSpPr>
        <p:spPr/>
        <p:txBody>
          <a:bodyPr/>
          <a:lstStyle/>
          <a:p>
            <a:fld id="{A311D852-090C-4326-BA62-77EBEB4B6979}" type="slidenum">
              <a:rPr lang="en-SG" smtClean="0"/>
              <a:t>4</a:t>
            </a:fld>
            <a:endParaRPr lang="en-SG"/>
          </a:p>
        </p:txBody>
      </p:sp>
    </p:spTree>
    <p:extLst>
      <p:ext uri="{BB962C8B-B14F-4D97-AF65-F5344CB8AC3E}">
        <p14:creationId xmlns:p14="http://schemas.microsoft.com/office/powerpoint/2010/main" val="261165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observed that French words and informal English words used in tweets, and words with spelling errors were biasing the topic modeling results.</a:t>
            </a:r>
          </a:p>
          <a:p>
            <a:r>
              <a:rPr lang="en-US">
                <a:ea typeface="Calibri"/>
                <a:cs typeface="Calibri"/>
              </a:rPr>
              <a:t>Hence it was necessary to clean the data and perform unsupervised LDA.</a:t>
            </a:r>
          </a:p>
          <a:p>
            <a:endParaRPr lang="en-US">
              <a:ea typeface="Calibri"/>
              <a:cs typeface="Calibri"/>
            </a:endParaRPr>
          </a:p>
          <a:p>
            <a:r>
              <a:rPr lang="en-US">
                <a:ea typeface="Calibri"/>
                <a:cs typeface="Calibri"/>
              </a:rPr>
              <a:t>Gensim was used for Unsupervised topic modeling and document similarity. A dictionary and bag of words model was created. And the model was used to extract the topics.</a:t>
            </a:r>
          </a:p>
          <a:p>
            <a:r>
              <a:rPr lang="en-US">
                <a:ea typeface="Calibri"/>
                <a:cs typeface="Calibri"/>
              </a:rPr>
              <a:t>We also realized that we needed to iterate to arrive at the number of topics. So we performed topic modeling iteratively to select optimum number of topics. </a:t>
            </a:r>
          </a:p>
          <a:p>
            <a:r>
              <a:rPr lang="en-US">
                <a:ea typeface="Calibri"/>
                <a:cs typeface="Calibri"/>
              </a:rPr>
              <a:t> </a:t>
            </a:r>
          </a:p>
          <a:p>
            <a:endParaRPr lang="en-US">
              <a:ea typeface="Calibri"/>
              <a:cs typeface="Calibri"/>
            </a:endParaRPr>
          </a:p>
          <a:p>
            <a:r>
              <a:rPr lang="en-US">
                <a:ea typeface="Calibri"/>
                <a:cs typeface="Calibri"/>
              </a:rPr>
              <a:t>Online extremism: </a:t>
            </a:r>
            <a:r>
              <a:rPr lang="en-US">
                <a:hlinkClick r:id="rId3"/>
              </a:rPr>
              <a:t>https://www.ncbi.nlm.nih.gov/pmc/articles/PMC9995191/</a:t>
            </a:r>
            <a:endParaRPr lang="en-US">
              <a:ea typeface="Calibri"/>
              <a:cs typeface="Calibri"/>
            </a:endParaRPr>
          </a:p>
          <a:p>
            <a:r>
              <a:rPr lang="en-US"/>
              <a:t>Online extremism is carried out in the following three ways: (1) spreading propaganda, (2) attracting youths through the recruitment messages, and (3) the radical change in the perception towards an individual or community.</a:t>
            </a:r>
          </a:p>
          <a:p>
            <a:endParaRPr lang="en-US">
              <a:ea typeface="Calibri"/>
              <a:cs typeface="Calibri"/>
            </a:endParaRPr>
          </a:p>
          <a:p>
            <a:r>
              <a:rPr lang="en-US">
                <a:ea typeface="Calibri"/>
                <a:cs typeface="Calibri"/>
              </a:rPr>
              <a:t>ISIS seed words: </a:t>
            </a:r>
            <a:r>
              <a:rPr lang="en-US">
                <a:hlinkClick r:id="rId4"/>
              </a:rPr>
              <a:t>https://link.springer.com/article/10.1186/s13673-019-0185-6</a:t>
            </a:r>
          </a:p>
          <a:p>
            <a:endParaRPr lang="en-US"/>
          </a:p>
        </p:txBody>
      </p:sp>
      <p:sp>
        <p:nvSpPr>
          <p:cNvPr id="4" name="Slide Number Placeholder 3"/>
          <p:cNvSpPr>
            <a:spLocks noGrp="1"/>
          </p:cNvSpPr>
          <p:nvPr>
            <p:ph type="sldNum" sz="quarter" idx="5"/>
          </p:nvPr>
        </p:nvSpPr>
        <p:spPr/>
        <p:txBody>
          <a:bodyPr/>
          <a:lstStyle/>
          <a:p>
            <a:fld id="{A311D852-090C-4326-BA62-77EBEB4B6979}" type="slidenum">
              <a:t>21</a:t>
            </a:fld>
            <a:endParaRPr lang="en-US"/>
          </a:p>
        </p:txBody>
      </p:sp>
    </p:spTree>
    <p:extLst>
      <p:ext uri="{BB962C8B-B14F-4D97-AF65-F5344CB8AC3E}">
        <p14:creationId xmlns:p14="http://schemas.microsoft.com/office/powerpoint/2010/main" val="196381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visualize results of the topic modelling for the unsupervised LDA.</a:t>
            </a:r>
            <a:endParaRPr lang="en-IN"/>
          </a:p>
        </p:txBody>
      </p:sp>
      <p:sp>
        <p:nvSpPr>
          <p:cNvPr id="4" name="Slide Number Placeholder 3"/>
          <p:cNvSpPr>
            <a:spLocks noGrp="1"/>
          </p:cNvSpPr>
          <p:nvPr>
            <p:ph type="sldNum" sz="quarter" idx="5"/>
          </p:nvPr>
        </p:nvSpPr>
        <p:spPr/>
        <p:txBody>
          <a:bodyPr/>
          <a:lstStyle/>
          <a:p>
            <a:fld id="{A311D852-090C-4326-BA62-77EBEB4B6979}" type="slidenum">
              <a:rPr lang="en-IN" smtClean="0"/>
              <a:t>22</a:t>
            </a:fld>
            <a:endParaRPr lang="en-IN"/>
          </a:p>
        </p:txBody>
      </p:sp>
    </p:spTree>
    <p:extLst>
      <p:ext uri="{BB962C8B-B14F-4D97-AF65-F5344CB8AC3E}">
        <p14:creationId xmlns:p14="http://schemas.microsoft.com/office/powerpoint/2010/main" val="272170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Need for semi-supervised LDA…As there was need to generate more relevant topics. And topics generated through Unsupervised LDA  contained noise.</a:t>
            </a:r>
          </a:p>
          <a:p>
            <a:endParaRPr lang="en-US">
              <a:ea typeface="Calibri"/>
              <a:cs typeface="Calibri"/>
            </a:endParaRPr>
          </a:p>
          <a:p>
            <a:r>
              <a:rPr lang="en-US">
                <a:ea typeface="Calibri"/>
                <a:cs typeface="Calibri"/>
              </a:rPr>
              <a:t>Research aims</a:t>
            </a:r>
          </a:p>
          <a:p>
            <a:r>
              <a:rPr lang="en-US">
                <a:ea typeface="Calibri"/>
                <a:cs typeface="Calibri"/>
              </a:rPr>
              <a:t>Early Detection of Extremist Messaging.</a:t>
            </a:r>
          </a:p>
          <a:p>
            <a:r>
              <a:rPr lang="en-US">
                <a:ea typeface="Calibri"/>
                <a:cs typeface="Calibri"/>
              </a:rPr>
              <a:t>Improved Content Moderation</a:t>
            </a:r>
          </a:p>
          <a:p>
            <a:r>
              <a:rPr lang="en-US">
                <a:ea typeface="Calibri"/>
                <a:cs typeface="Calibri"/>
              </a:rPr>
              <a:t>Strategic countermeasures.</a:t>
            </a:r>
          </a:p>
          <a:p>
            <a:endParaRPr lang="en-US">
              <a:ea typeface="Calibri"/>
              <a:cs typeface="Calibri"/>
            </a:endParaRPr>
          </a:p>
          <a:p>
            <a:r>
              <a:rPr lang="en-US">
                <a:ea typeface="Calibri"/>
                <a:cs typeface="Calibri"/>
              </a:rPr>
              <a:t>We aligned with these research aims and identified themes like Radicalization, Recruitment, and Propaganda.</a:t>
            </a:r>
          </a:p>
          <a:p>
            <a:endParaRPr lang="en-US">
              <a:ea typeface="Calibri"/>
              <a:cs typeface="Calibri"/>
            </a:endParaRPr>
          </a:p>
          <a:p>
            <a:r>
              <a:rPr lang="en-US">
                <a:ea typeface="Calibri"/>
                <a:cs typeface="Calibri"/>
              </a:rPr>
              <a:t>We identified seed topics in each sentiment labelled dataset.</a:t>
            </a:r>
          </a:p>
          <a:p>
            <a:r>
              <a:rPr lang="en-US">
                <a:ea typeface="Calibri"/>
                <a:cs typeface="Calibri"/>
              </a:rPr>
              <a:t>We used TF-IDF to look at the most important words in each sentiment labelled dataset and aligned it with the seed topics. Then we fed these as input to our model with the existing dictionary and corpus.</a:t>
            </a:r>
          </a:p>
          <a:p>
            <a:endParaRPr lang="en-IN"/>
          </a:p>
        </p:txBody>
      </p:sp>
      <p:sp>
        <p:nvSpPr>
          <p:cNvPr id="4" name="Slide Number Placeholder 3"/>
          <p:cNvSpPr>
            <a:spLocks noGrp="1"/>
          </p:cNvSpPr>
          <p:nvPr>
            <p:ph type="sldNum" sz="quarter" idx="5"/>
          </p:nvPr>
        </p:nvSpPr>
        <p:spPr/>
        <p:txBody>
          <a:bodyPr/>
          <a:lstStyle/>
          <a:p>
            <a:fld id="{A311D852-090C-4326-BA62-77EBEB4B6979}" type="slidenum">
              <a:rPr lang="en-IN" smtClean="0"/>
              <a:t>23</a:t>
            </a:fld>
            <a:endParaRPr lang="en-IN"/>
          </a:p>
        </p:txBody>
      </p:sp>
    </p:spTree>
    <p:extLst>
      <p:ext uri="{BB962C8B-B14F-4D97-AF65-F5344CB8AC3E}">
        <p14:creationId xmlns:p14="http://schemas.microsoft.com/office/powerpoint/2010/main" val="403183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These were some of the common seed words we found relating to these common themes of propaganda, radicalization, and recruitment.</a:t>
            </a: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Popular words: </a:t>
            </a:r>
            <a:r>
              <a:rPr lang="en-US">
                <a:hlinkClick r:id="rId3"/>
              </a:rPr>
              <a:t>https://dl.acm.org/doi/abs/10.1145/2757401.2757408</a:t>
            </a:r>
            <a:endParaRPr lang="en-US"/>
          </a:p>
          <a:p>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A311D852-090C-4326-BA62-77EBEB4B6979}" type="slidenum">
              <a:t>24</a:t>
            </a:fld>
            <a:endParaRPr lang="en-US"/>
          </a:p>
        </p:txBody>
      </p:sp>
    </p:spTree>
    <p:extLst>
      <p:ext uri="{BB962C8B-B14F-4D97-AF65-F5344CB8AC3E}">
        <p14:creationId xmlns:p14="http://schemas.microsoft.com/office/powerpoint/2010/main" val="257888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these are the sample results for Semi-supervised LDA for Negative Sentiment. We see that the top relevant words for topic 1 are killed, syria, army. These were also seed words for our seed topic terrorist operations and violence. Topic 1 is the most prominent topic in the negative sentiment tweets talking about terrorist operations and violence.</a:t>
            </a:r>
            <a:endParaRPr lang="en-IN"/>
          </a:p>
        </p:txBody>
      </p:sp>
      <p:sp>
        <p:nvSpPr>
          <p:cNvPr id="4" name="Slide Number Placeholder 3"/>
          <p:cNvSpPr>
            <a:spLocks noGrp="1"/>
          </p:cNvSpPr>
          <p:nvPr>
            <p:ph type="sldNum" sz="quarter" idx="5"/>
          </p:nvPr>
        </p:nvSpPr>
        <p:spPr/>
        <p:txBody>
          <a:bodyPr/>
          <a:lstStyle/>
          <a:p>
            <a:fld id="{A311D852-090C-4326-BA62-77EBEB4B6979}" type="slidenum">
              <a:rPr lang="en-IN" smtClean="0"/>
              <a:t>25</a:t>
            </a:fld>
            <a:endParaRPr lang="en-IN"/>
          </a:p>
        </p:txBody>
      </p:sp>
    </p:spTree>
    <p:extLst>
      <p:ext uri="{BB962C8B-B14F-4D97-AF65-F5344CB8AC3E}">
        <p14:creationId xmlns:p14="http://schemas.microsoft.com/office/powerpoint/2010/main" val="322255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prompted ChatGPT to do the topic modeling for us by uploading the three sentiment-labelled datasets. The objective was to assess whether topics identified by unsupervised and semi-supervised LDA were aligned with those generated by GPT 4.0. Initially there was some noise in the topics obtained through GPT. But we reprompted it to clean the topics further and lable them for us. This is a sample for topics identified in the Neutral Sentiment dataset. We can majorly see three major topics identified in the Neutral sentiment</a:t>
            </a:r>
          </a:p>
          <a:p>
            <a:pPr marL="228600" indent="-228600">
              <a:buAutoNum type="arabicPeriod"/>
            </a:pPr>
            <a:r>
              <a:rPr lang="en-US"/>
              <a:t>Conflict Updates and Regional Movements</a:t>
            </a:r>
          </a:p>
          <a:p>
            <a:pPr marL="228600" indent="-228600">
              <a:buAutoNum type="arabicPeriod"/>
            </a:pPr>
            <a:r>
              <a:rPr lang="en-US"/>
              <a:t>Religious Discourse and Cultural Context.</a:t>
            </a:r>
          </a:p>
          <a:p>
            <a:pPr marL="228600" indent="-228600">
              <a:buAutoNum type="arabicPeriod"/>
            </a:pPr>
            <a:r>
              <a:rPr lang="en-US"/>
              <a:t>Syrian Conflict and Political Developments.  </a:t>
            </a:r>
            <a:endParaRPr lang="en-IN"/>
          </a:p>
        </p:txBody>
      </p:sp>
      <p:sp>
        <p:nvSpPr>
          <p:cNvPr id="4" name="Slide Number Placeholder 3"/>
          <p:cNvSpPr>
            <a:spLocks noGrp="1"/>
          </p:cNvSpPr>
          <p:nvPr>
            <p:ph type="sldNum" sz="quarter" idx="5"/>
          </p:nvPr>
        </p:nvSpPr>
        <p:spPr/>
        <p:txBody>
          <a:bodyPr/>
          <a:lstStyle/>
          <a:p>
            <a:fld id="{A311D852-090C-4326-BA62-77EBEB4B6979}" type="slidenum">
              <a:rPr lang="en-IN" smtClean="0"/>
              <a:t>26</a:t>
            </a:fld>
            <a:endParaRPr lang="en-IN"/>
          </a:p>
        </p:txBody>
      </p:sp>
    </p:spTree>
    <p:extLst>
      <p:ext uri="{BB962C8B-B14F-4D97-AF65-F5344CB8AC3E}">
        <p14:creationId xmlns:p14="http://schemas.microsoft.com/office/powerpoint/2010/main" val="413601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xh.liang.2023@mitb.smu.edu.sg" TargetMode="External"/><Relationship Id="rId13" Type="http://schemas.openxmlformats.org/officeDocument/2006/relationships/image" Target="../media/image3.png"/><Relationship Id="rId3" Type="http://schemas.openxmlformats.org/officeDocument/2006/relationships/hyperlink" Target="mailto:lav.malveda.2023@mitb.smu.edu.sg" TargetMode="External"/><Relationship Id="rId7" Type="http://schemas.openxmlformats.org/officeDocument/2006/relationships/hyperlink" Target="mailto:sarthakj.n.2023@mitb.smu.edu.sg" TargetMode="External"/><Relationship Id="rId12"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weijun.low.2023@mitb.smu.edu.sg" TargetMode="External"/><Relationship Id="rId11" Type="http://schemas.openxmlformats.org/officeDocument/2006/relationships/image" Target="../media/image2.png"/><Relationship Id="rId5" Type="http://schemas.openxmlformats.org/officeDocument/2006/relationships/hyperlink" Target="mailto:chengen.goh.2023@mitb.smu.edu.sg" TargetMode="External"/><Relationship Id="rId10" Type="http://schemas.openxmlformats.org/officeDocument/2006/relationships/customXml" Target="../ink/ink1.xml"/><Relationship Id="rId4" Type="http://schemas.openxmlformats.org/officeDocument/2006/relationships/hyperlink" Target="mailto:sf.huang.2023@engd.smu.edu.sg" TargetMode="Externa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0338" y="640080"/>
            <a:ext cx="3734014" cy="3566160"/>
          </a:xfrm>
        </p:spPr>
        <p:txBody>
          <a:bodyPr anchor="b">
            <a:normAutofit fontScale="90000"/>
          </a:bodyPr>
          <a:lstStyle/>
          <a:p>
            <a:pPr algn="l"/>
            <a:r>
              <a:rPr lang="en-US" sz="3100" b="1">
                <a:latin typeface="Calibri" panose="020F0502020204030204" pitchFamily="34" charset="0"/>
                <a:ea typeface="Tahoma"/>
                <a:cs typeface="Calibri" panose="020F0502020204030204" pitchFamily="34" charset="0"/>
              </a:rPr>
              <a:t>Sentiment-Driven Topic </a:t>
            </a:r>
            <a:r>
              <a:rPr lang="en-US" sz="3100" b="1">
                <a:latin typeface="Calibri" panose="020F0502020204030204" pitchFamily="34" charset="0"/>
                <a:cs typeface="Calibri" panose="020F0502020204030204" pitchFamily="34" charset="0"/>
              </a:rPr>
              <a:t>Analysis in ISIS Tweets: Exploring Sentiment-Topic Pairs through Semi-Supervised and Unsupervised LDA</a:t>
            </a:r>
            <a:br>
              <a:rPr lang="en-US" sz="2200" b="1">
                <a:latin typeface="Calibri" panose="020F0502020204030204" pitchFamily="34" charset="0"/>
                <a:cs typeface="Calibri" panose="020F0502020204030204" pitchFamily="34" charset="0"/>
              </a:rPr>
            </a:br>
            <a:br>
              <a:rPr lang="en-US" sz="2200" b="1">
                <a:latin typeface="Calibri" panose="020F0502020204030204" pitchFamily="34" charset="0"/>
                <a:cs typeface="Calibri" panose="020F0502020204030204" pitchFamily="34" charset="0"/>
              </a:rPr>
            </a:br>
            <a:r>
              <a:rPr lang="en-SG" sz="1600" i="1">
                <a:latin typeface="Calibri" panose="020F0502020204030204" pitchFamily="34" charset="0"/>
                <a:cs typeface="Calibri" panose="020F0502020204030204" pitchFamily="34" charset="0"/>
              </a:rPr>
              <a:t>Detecting and countering harmful narratives</a:t>
            </a:r>
            <a:br>
              <a:rPr lang="en-SG" sz="2200" i="1">
                <a:latin typeface="Calibri" panose="020F0502020204030204" pitchFamily="34" charset="0"/>
                <a:cs typeface="Calibri" panose="020F0502020204030204" pitchFamily="34" charset="0"/>
              </a:rPr>
            </a:br>
            <a:br>
              <a:rPr lang="en-SG" sz="2000" i="1">
                <a:latin typeface="Calibri" panose="020F0502020204030204" pitchFamily="34" charset="0"/>
                <a:cs typeface="Calibri" panose="020F0502020204030204" pitchFamily="34" charset="0"/>
              </a:rPr>
            </a:br>
            <a:r>
              <a:rPr lang="en-US" sz="1400" b="1" i="1">
                <a:latin typeface="Calibri" panose="020F0502020204030204" pitchFamily="34" charset="0"/>
                <a:cs typeface="Calibri" panose="020F0502020204030204" pitchFamily="34" charset="0"/>
              </a:rPr>
              <a:t>6 Nov 2024</a:t>
            </a:r>
            <a:endParaRPr lang="en-SG" sz="1400" i="1">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890339" y="4558843"/>
            <a:ext cx="4341684" cy="2151502"/>
          </a:xfrm>
        </p:spPr>
        <p:txBody>
          <a:bodyPr vert="horz" lIns="91440" tIns="45720" rIns="91440" bIns="45720" rtlCol="0" anchor="t">
            <a:noAutofit/>
          </a:bodyPr>
          <a:lstStyle/>
          <a:p>
            <a:pPr algn="l"/>
            <a:r>
              <a:rPr lang="en-US" sz="1050" b="1" i="1" u="sng">
                <a:latin typeface="Calibri" panose="020F0502020204030204" pitchFamily="34" charset="0"/>
                <a:cs typeface="Calibri" panose="020F0502020204030204" pitchFamily="34" charset="0"/>
              </a:rPr>
              <a:t>Group 2</a:t>
            </a:r>
            <a:endParaRPr lang="en-US" sz="1050" u="sng">
              <a:latin typeface="Calibri" panose="020F0502020204030204" pitchFamily="34" charset="0"/>
              <a:cs typeface="Calibri" panose="020F0502020204030204" pitchFamily="34" charset="0"/>
            </a:endParaRPr>
          </a:p>
          <a:p>
            <a:pPr algn="l"/>
            <a:r>
              <a:rPr lang="en-US" sz="1050" err="1">
                <a:latin typeface="Calibri" panose="020F0502020204030204" pitchFamily="34" charset="0"/>
                <a:cs typeface="Calibri" panose="020F0502020204030204" pitchFamily="34" charset="0"/>
              </a:rPr>
              <a:t>Lorielle</a:t>
            </a:r>
            <a:r>
              <a:rPr lang="en-US" sz="1050">
                <a:latin typeface="Calibri" panose="020F0502020204030204" pitchFamily="34" charset="0"/>
                <a:cs typeface="Calibri" panose="020F0502020204030204" pitchFamily="34" charset="0"/>
              </a:rPr>
              <a:t> </a:t>
            </a:r>
            <a:r>
              <a:rPr lang="en-US" sz="1050" err="1">
                <a:latin typeface="Calibri" panose="020F0502020204030204" pitchFamily="34" charset="0"/>
                <a:cs typeface="Calibri" panose="020F0502020204030204" pitchFamily="34" charset="0"/>
              </a:rPr>
              <a:t>Angelei</a:t>
            </a:r>
            <a:r>
              <a:rPr lang="en-US" sz="1050">
                <a:latin typeface="Calibri" panose="020F0502020204030204" pitchFamily="34" charset="0"/>
                <a:cs typeface="Calibri" panose="020F0502020204030204" pitchFamily="34" charset="0"/>
              </a:rPr>
              <a:t> Villegas </a:t>
            </a:r>
            <a:r>
              <a:rPr lang="en-US" sz="1050" err="1">
                <a:latin typeface="Calibri" panose="020F0502020204030204" pitchFamily="34" charset="0"/>
                <a:cs typeface="Calibri" panose="020F0502020204030204" pitchFamily="34" charset="0"/>
              </a:rPr>
              <a:t>Malveda</a:t>
            </a:r>
            <a:r>
              <a:rPr lang="en-US" sz="1050">
                <a:latin typeface="Calibri" panose="020F0502020204030204" pitchFamily="34" charset="0"/>
                <a:cs typeface="Calibri" panose="020F0502020204030204" pitchFamily="34" charset="0"/>
              </a:rPr>
              <a:t>: </a:t>
            </a:r>
            <a:r>
              <a:rPr lang="en-US" sz="1050" u="sng">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lav.malveda.2023@mitb.smu.edu.sg</a:t>
            </a:r>
            <a:endParaRPr lang="en-US" sz="1050">
              <a:latin typeface="Calibri" panose="020F0502020204030204" pitchFamily="34" charset="0"/>
              <a:cs typeface="Calibri" panose="020F0502020204030204" pitchFamily="34" charset="0"/>
            </a:endParaRPr>
          </a:p>
          <a:p>
            <a:pPr algn="l"/>
            <a:r>
              <a:rPr lang="en-US" sz="1050">
                <a:latin typeface="Calibri" panose="020F0502020204030204" pitchFamily="34" charset="0"/>
                <a:cs typeface="Calibri" panose="020F0502020204030204" pitchFamily="34" charset="0"/>
              </a:rPr>
              <a:t>Huang </a:t>
            </a:r>
            <a:r>
              <a:rPr lang="en-US" sz="1050" err="1">
                <a:latin typeface="Calibri" panose="020F0502020204030204" pitchFamily="34" charset="0"/>
                <a:cs typeface="Calibri" panose="020F0502020204030204" pitchFamily="34" charset="0"/>
              </a:rPr>
              <a:t>Shaofei</a:t>
            </a:r>
            <a:r>
              <a:rPr lang="en-US" sz="1050">
                <a:latin typeface="Calibri" panose="020F0502020204030204" pitchFamily="34" charset="0"/>
                <a:cs typeface="Calibri" panose="020F0502020204030204" pitchFamily="34" charset="0"/>
              </a:rPr>
              <a:t>: </a:t>
            </a:r>
            <a:r>
              <a:rPr lang="en-US" sz="1050" u="sng">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sf.huang.2023@engd.smu.edu.sg</a:t>
            </a:r>
            <a:endParaRPr lang="en-US" sz="1050">
              <a:latin typeface="Calibri" panose="020F0502020204030204" pitchFamily="34" charset="0"/>
              <a:cs typeface="Calibri" panose="020F0502020204030204" pitchFamily="34" charset="0"/>
            </a:endParaRPr>
          </a:p>
          <a:p>
            <a:pPr algn="l"/>
            <a:r>
              <a:rPr lang="en-US" sz="1050">
                <a:latin typeface="Calibri" panose="020F0502020204030204" pitchFamily="34" charset="0"/>
                <a:cs typeface="Calibri" panose="020F0502020204030204" pitchFamily="34" charset="0"/>
              </a:rPr>
              <a:t>Goh Cheng </a:t>
            </a:r>
            <a:r>
              <a:rPr lang="en-US" sz="1050" err="1">
                <a:latin typeface="Calibri" panose="020F0502020204030204" pitchFamily="34" charset="0"/>
                <a:cs typeface="Calibri" panose="020F0502020204030204" pitchFamily="34" charset="0"/>
              </a:rPr>
              <a:t>En</a:t>
            </a:r>
            <a:r>
              <a:rPr lang="en-US" sz="1050">
                <a:latin typeface="Calibri" panose="020F0502020204030204" pitchFamily="34" charset="0"/>
                <a:cs typeface="Calibri" panose="020F0502020204030204" pitchFamily="34" charset="0"/>
              </a:rPr>
              <a:t>: </a:t>
            </a:r>
            <a:r>
              <a:rPr lang="en-US" sz="1050" u="sng">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chengen.goh.2023@mitb.smu.edu.sg</a:t>
            </a:r>
            <a:endParaRPr lang="en-US" sz="1050">
              <a:latin typeface="Calibri" panose="020F0502020204030204" pitchFamily="34" charset="0"/>
              <a:cs typeface="Calibri" panose="020F0502020204030204" pitchFamily="34" charset="0"/>
            </a:endParaRPr>
          </a:p>
          <a:p>
            <a:pPr algn="l"/>
            <a:r>
              <a:rPr lang="en-US" sz="1050">
                <a:latin typeface="Calibri" panose="020F0502020204030204" pitchFamily="34" charset="0"/>
                <a:cs typeface="Calibri" panose="020F0502020204030204" pitchFamily="34" charset="0"/>
              </a:rPr>
              <a:t>Low Wei Jun: </a:t>
            </a:r>
            <a:r>
              <a:rPr lang="en-US" sz="1050" u="sng">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weijun.low.2023@mitb.smu.edu.sg</a:t>
            </a:r>
            <a:endParaRPr lang="en-US" sz="1050">
              <a:latin typeface="Calibri" panose="020F0502020204030204" pitchFamily="34" charset="0"/>
              <a:cs typeface="Calibri" panose="020F0502020204030204" pitchFamily="34" charset="0"/>
            </a:endParaRPr>
          </a:p>
          <a:p>
            <a:pPr algn="l"/>
            <a:r>
              <a:rPr lang="en-US" sz="1050" err="1">
                <a:latin typeface="Calibri" panose="020F0502020204030204" pitchFamily="34" charset="0"/>
                <a:cs typeface="Calibri" panose="020F0502020204030204" pitchFamily="34" charset="0"/>
              </a:rPr>
              <a:t>Sarthak</a:t>
            </a:r>
            <a:r>
              <a:rPr lang="en-US" sz="1050">
                <a:latin typeface="Calibri" panose="020F0502020204030204" pitchFamily="34" charset="0"/>
                <a:cs typeface="Calibri" panose="020F0502020204030204" pitchFamily="34" charset="0"/>
              </a:rPr>
              <a:t> </a:t>
            </a:r>
            <a:r>
              <a:rPr lang="en-US" sz="1050" err="1">
                <a:latin typeface="Calibri" panose="020F0502020204030204" pitchFamily="34" charset="0"/>
                <a:cs typeface="Calibri" panose="020F0502020204030204" pitchFamily="34" charset="0"/>
              </a:rPr>
              <a:t>Jagdish</a:t>
            </a:r>
            <a:r>
              <a:rPr lang="en-US" sz="1050">
                <a:latin typeface="Calibri" panose="020F0502020204030204" pitchFamily="34" charset="0"/>
                <a:cs typeface="Calibri" panose="020F0502020204030204" pitchFamily="34" charset="0"/>
              </a:rPr>
              <a:t> </a:t>
            </a:r>
            <a:r>
              <a:rPr lang="en-US" sz="1050" err="1">
                <a:latin typeface="Calibri" panose="020F0502020204030204" pitchFamily="34" charset="0"/>
                <a:cs typeface="Calibri" panose="020F0502020204030204" pitchFamily="34" charset="0"/>
              </a:rPr>
              <a:t>Nagapurkar</a:t>
            </a:r>
            <a:r>
              <a:rPr lang="en-US" sz="1050">
                <a:latin typeface="Calibri" panose="020F0502020204030204" pitchFamily="34" charset="0"/>
                <a:cs typeface="Calibri" panose="020F0502020204030204" pitchFamily="34" charset="0"/>
              </a:rPr>
              <a:t>: </a:t>
            </a:r>
            <a:r>
              <a:rPr lang="en-US" sz="1050" u="sng">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sarthakj.n.2023@mitb.smu.edu.sg</a:t>
            </a:r>
            <a:endParaRPr lang="en-US" sz="1050">
              <a:latin typeface="Calibri" panose="020F0502020204030204" pitchFamily="34" charset="0"/>
              <a:cs typeface="Calibri" panose="020F0502020204030204" pitchFamily="34" charset="0"/>
            </a:endParaRPr>
          </a:p>
          <a:p>
            <a:pPr algn="l"/>
            <a:r>
              <a:rPr lang="en-US" sz="1050">
                <a:latin typeface="Calibri" panose="020F0502020204030204" pitchFamily="34" charset="0"/>
                <a:cs typeface="Calibri" panose="020F0502020204030204" pitchFamily="34" charset="0"/>
              </a:rPr>
              <a:t>Liang </a:t>
            </a:r>
            <a:r>
              <a:rPr lang="en-US" sz="1050" err="1">
                <a:latin typeface="Calibri" panose="020F0502020204030204" pitchFamily="34" charset="0"/>
                <a:cs typeface="Calibri" panose="020F0502020204030204" pitchFamily="34" charset="0"/>
              </a:rPr>
              <a:t>Xiuhao</a:t>
            </a:r>
            <a:r>
              <a:rPr lang="en-US" sz="1050">
                <a:latin typeface="Calibri" panose="020F0502020204030204" pitchFamily="34" charset="0"/>
                <a:cs typeface="Calibri" panose="020F0502020204030204" pitchFamily="34" charset="0"/>
              </a:rPr>
              <a:t>: </a:t>
            </a:r>
            <a:r>
              <a:rPr lang="en-US" sz="1050" u="sng">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xh.liang.2023@mitb.smu.edu.sg</a:t>
            </a:r>
            <a:endParaRPr lang="en-US" sz="1050">
              <a:latin typeface="Calibri" panose="020F0502020204030204" pitchFamily="34" charset="0"/>
              <a:cs typeface="Calibri" panose="020F0502020204030204" pitchFamily="34" charset="0"/>
            </a:endParaRPr>
          </a:p>
        </p:txBody>
      </p:sp>
      <p:sp>
        <p:nvSpPr>
          <p:cNvPr id="3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0DE8EB-A968-23C0-C7DC-1F9E08BC38CA}"/>
              </a:ext>
            </a:extLst>
          </p:cNvPr>
          <p:cNvPicPr>
            <a:picLocks noChangeAspect="1"/>
          </p:cNvPicPr>
          <p:nvPr/>
        </p:nvPicPr>
        <p:blipFill>
          <a:blip r:embed="rId9"/>
          <a:srcRect l="225" r="227" b="3"/>
          <a:stretch/>
        </p:blipFill>
        <p:spPr>
          <a:xfrm>
            <a:off x="5440232" y="-82616"/>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111461CB-64F4-1741-25FB-94366EE14A31}"/>
                  </a:ext>
                </a:extLst>
              </p14:cNvPr>
              <p14:cNvContentPartPr/>
              <p14:nvPr/>
            </p14:nvContentPartPr>
            <p14:xfrm>
              <a:off x="5657588" y="2609589"/>
              <a:ext cx="1390951" cy="10438"/>
            </p14:xfrm>
          </p:contentPart>
        </mc:Choice>
        <mc:Fallback>
          <p:pic>
            <p:nvPicPr>
              <p:cNvPr id="8" name="Ink 7">
                <a:extLst>
                  <a:ext uri="{FF2B5EF4-FFF2-40B4-BE49-F238E27FC236}">
                    <a16:creationId xmlns:a16="http://schemas.microsoft.com/office/drawing/2014/main" id="{111461CB-64F4-1741-25FB-94366EE14A31}"/>
                  </a:ext>
                </a:extLst>
              </p:cNvPr>
              <p:cNvPicPr/>
              <p:nvPr/>
            </p:nvPicPr>
            <p:blipFill>
              <a:blip r:embed="rId11"/>
              <a:stretch>
                <a:fillRect/>
              </a:stretch>
            </p:blipFill>
            <p:spPr>
              <a:xfrm>
                <a:off x="-2147483648" y="-2147483648"/>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F605F301-F9FC-D3C0-ACC8-E30B6E1CC47D}"/>
                  </a:ext>
                </a:extLst>
              </p14:cNvPr>
              <p14:cNvContentPartPr/>
              <p14:nvPr/>
            </p14:nvContentPartPr>
            <p14:xfrm>
              <a:off x="5668026" y="2629562"/>
              <a:ext cx="1386067" cy="21779"/>
            </p14:xfrm>
          </p:contentPart>
        </mc:Choice>
        <mc:Fallback>
          <p:pic>
            <p:nvPicPr>
              <p:cNvPr id="10" name="Ink 9">
                <a:extLst>
                  <a:ext uri="{FF2B5EF4-FFF2-40B4-BE49-F238E27FC236}">
                    <a16:creationId xmlns:a16="http://schemas.microsoft.com/office/drawing/2014/main" id="{F605F301-F9FC-D3C0-ACC8-E30B6E1CC47D}"/>
                  </a:ext>
                </a:extLst>
              </p:cNvPr>
              <p:cNvPicPr/>
              <p:nvPr/>
            </p:nvPicPr>
            <p:blipFill>
              <a:blip r:embed="rId13"/>
              <a:stretch>
                <a:fillRect/>
              </a:stretch>
            </p:blipFill>
            <p:spPr>
              <a:xfrm>
                <a:off x="5605039" y="2567081"/>
                <a:ext cx="1511680" cy="146383"/>
              </a:xfrm>
              <a:prstGeom prst="rect">
                <a:avLst/>
              </a:prstGeom>
            </p:spPr>
          </p:pic>
        </mc:Fallback>
      </mc:AlternateContent>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Diagram 65">
            <a:extLst>
              <a:ext uri="{FF2B5EF4-FFF2-40B4-BE49-F238E27FC236}">
                <a16:creationId xmlns:a16="http://schemas.microsoft.com/office/drawing/2014/main" id="{A5779B97-2F07-FE04-A284-00795D5D1560}"/>
              </a:ext>
            </a:extLst>
          </p:cNvPr>
          <p:cNvGraphicFramePr/>
          <p:nvPr>
            <p:extLst>
              <p:ext uri="{D42A27DB-BD31-4B8C-83A1-F6EECF244321}">
                <p14:modId xmlns:p14="http://schemas.microsoft.com/office/powerpoint/2010/main" val="2841563825"/>
              </p:ext>
            </p:extLst>
          </p:nvPr>
        </p:nvGraphicFramePr>
        <p:xfrm>
          <a:off x="1265274" y="493144"/>
          <a:ext cx="10667933" cy="6144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D9983E"/>
          </a:solidFill>
        </p:grpSpPr>
        <p:sp>
          <p:nvSpPr>
            <p:cNvPr id="4" name="Rectangle 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9061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D9983E"/>
          </a:solidFill>
        </p:grpSpPr>
        <p:sp>
          <p:nvSpPr>
            <p:cNvPr id="28" name="Rectangle 2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808E93A-E3BE-B051-0EF8-1CC3295A1F90}"/>
              </a:ext>
            </a:extLst>
          </p:cNvPr>
          <p:cNvSpPr>
            <a:spLocks noGrp="1"/>
          </p:cNvSpPr>
          <p:nvPr>
            <p:ph type="title"/>
          </p:nvPr>
        </p:nvSpPr>
        <p:spPr>
          <a:xfrm>
            <a:off x="1057025" y="1323869"/>
            <a:ext cx="3832587" cy="1169585"/>
          </a:xfrm>
        </p:spPr>
        <p:txBody>
          <a:bodyPr vert="horz" lIns="91440" tIns="45720" rIns="91440" bIns="45720" rtlCol="0" anchor="b">
            <a:normAutofit/>
          </a:bodyPr>
          <a:lstStyle/>
          <a:p>
            <a:pPr lvl="1" algn="l" rtl="0">
              <a:lnSpc>
                <a:spcPct val="90000"/>
              </a:lnSpc>
              <a:spcBef>
                <a:spcPct val="0"/>
              </a:spcBef>
            </a:pPr>
            <a:r>
              <a:rPr lang="en-US" sz="2400" b="1" kern="1200">
                <a:solidFill>
                  <a:schemeClr val="tx1"/>
                </a:solidFill>
                <a:latin typeface="Calibri"/>
                <a:ea typeface="Calibri"/>
                <a:cs typeface="Calibri"/>
              </a:rPr>
              <a:t>Option 1</a:t>
            </a:r>
            <a:br>
              <a:rPr lang="en-US" sz="2400" b="1" kern="1200">
                <a:latin typeface="Calibri"/>
                <a:ea typeface="+mj-ea"/>
                <a:cs typeface="Calibri"/>
              </a:rPr>
            </a:br>
            <a:r>
              <a:rPr lang="en-US" sz="2000" kern="1200">
                <a:solidFill>
                  <a:schemeClr val="tx1"/>
                </a:solidFill>
                <a:latin typeface="Calibri"/>
                <a:ea typeface="Calibri"/>
                <a:cs typeface="Calibri"/>
              </a:rPr>
              <a:t>Remove stop words and stem words using Porter stemmer</a:t>
            </a:r>
          </a:p>
        </p:txBody>
      </p:sp>
      <p:sp>
        <p:nvSpPr>
          <p:cNvPr id="18" name="Title 1">
            <a:extLst>
              <a:ext uri="{FF2B5EF4-FFF2-40B4-BE49-F238E27FC236}">
                <a16:creationId xmlns:a16="http://schemas.microsoft.com/office/drawing/2014/main" id="{BE116D0E-EE67-AAE5-E7BF-2994F9F82F45}"/>
              </a:ext>
            </a:extLst>
          </p:cNvPr>
          <p:cNvSpPr txBox="1">
            <a:spLocks/>
          </p:cNvSpPr>
          <p:nvPr/>
        </p:nvSpPr>
        <p:spPr>
          <a:xfrm>
            <a:off x="1055715" y="4284428"/>
            <a:ext cx="3832587" cy="8576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90000"/>
              </a:lnSpc>
              <a:spcAft>
                <a:spcPts val="600"/>
              </a:spcAft>
            </a:pPr>
            <a:r>
              <a:rPr lang="en-US" sz="2400" b="1">
                <a:latin typeface="Calibri"/>
                <a:ea typeface="Calibri"/>
                <a:cs typeface="Calibri"/>
              </a:rPr>
              <a:t>Option 2 </a:t>
            </a:r>
            <a:r>
              <a:rPr lang="en-US" sz="2400">
                <a:latin typeface="Calibri"/>
                <a:ea typeface="+mn-lt"/>
                <a:cs typeface="Calibri"/>
              </a:rPr>
              <a:t>✅</a:t>
            </a:r>
            <a:endParaRPr lang="en-US" sz="2400">
              <a:latin typeface="Calibri"/>
              <a:cs typeface="Calibri"/>
            </a:endParaRPr>
          </a:p>
          <a:p>
            <a:pPr marL="0" lvl="1">
              <a:lnSpc>
                <a:spcPct val="90000"/>
              </a:lnSpc>
              <a:spcAft>
                <a:spcPts val="600"/>
              </a:spcAft>
            </a:pPr>
            <a:r>
              <a:rPr lang="en-US" sz="2000">
                <a:latin typeface="Calibri"/>
                <a:ea typeface="Calibri"/>
                <a:cs typeface="Calibri"/>
              </a:rPr>
              <a:t>Remove stop words and lemmatize words</a:t>
            </a:r>
          </a:p>
        </p:txBody>
      </p:sp>
      <p:pic>
        <p:nvPicPr>
          <p:cNvPr id="20" name="Picture 19" descr="A screen shot of a computer&#10;&#10;Description automatically generated">
            <a:extLst>
              <a:ext uri="{FF2B5EF4-FFF2-40B4-BE49-F238E27FC236}">
                <a16:creationId xmlns:a16="http://schemas.microsoft.com/office/drawing/2014/main" id="{7ADEC79A-791E-C37F-5D4F-8A37F73A6880}"/>
              </a:ext>
            </a:extLst>
          </p:cNvPr>
          <p:cNvPicPr>
            <a:picLocks noChangeAspect="1"/>
          </p:cNvPicPr>
          <p:nvPr/>
        </p:nvPicPr>
        <p:blipFill>
          <a:blip r:embed="rId2"/>
          <a:stretch>
            <a:fillRect/>
          </a:stretch>
        </p:blipFill>
        <p:spPr>
          <a:xfrm>
            <a:off x="5041667" y="3510520"/>
            <a:ext cx="6545580" cy="2405481"/>
          </a:xfrm>
          <a:prstGeom prst="rect">
            <a:avLst/>
          </a:prstGeom>
        </p:spPr>
      </p:pic>
      <p:pic>
        <p:nvPicPr>
          <p:cNvPr id="19" name="Picture 18" descr="A screen shot of a computer&#10;&#10;Description automatically generated">
            <a:extLst>
              <a:ext uri="{FF2B5EF4-FFF2-40B4-BE49-F238E27FC236}">
                <a16:creationId xmlns:a16="http://schemas.microsoft.com/office/drawing/2014/main" id="{F766B6D5-F125-C85A-6347-B57004E51936}"/>
              </a:ext>
            </a:extLst>
          </p:cNvPr>
          <p:cNvPicPr>
            <a:picLocks noChangeAspect="1"/>
          </p:cNvPicPr>
          <p:nvPr/>
        </p:nvPicPr>
        <p:blipFill>
          <a:blip r:embed="rId3"/>
          <a:stretch>
            <a:fillRect/>
          </a:stretch>
        </p:blipFill>
        <p:spPr>
          <a:xfrm>
            <a:off x="5041667" y="691138"/>
            <a:ext cx="6545580" cy="2435047"/>
          </a:xfrm>
          <a:prstGeom prst="rect">
            <a:avLst/>
          </a:prstGeom>
        </p:spPr>
      </p:pic>
      <p:sp>
        <p:nvSpPr>
          <p:cNvPr id="16" name="Title 1">
            <a:extLst>
              <a:ext uri="{FF2B5EF4-FFF2-40B4-BE49-F238E27FC236}">
                <a16:creationId xmlns:a16="http://schemas.microsoft.com/office/drawing/2014/main" id="{883038E7-738F-CF80-D39B-46E12E883E1D}"/>
              </a:ext>
            </a:extLst>
          </p:cNvPr>
          <p:cNvSpPr txBox="1">
            <a:spLocks/>
          </p:cNvSpPr>
          <p:nvPr/>
        </p:nvSpPr>
        <p:spPr>
          <a:xfrm rot="16200000">
            <a:off x="-2154186" y="2528559"/>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200" b="1">
                <a:solidFill>
                  <a:schemeClr val="bg1"/>
                </a:solidFill>
                <a:latin typeface="Calibri" panose="020F0502020204030204" pitchFamily="34" charset="0"/>
                <a:cs typeface="Calibri" panose="020F0502020204030204" pitchFamily="34" charset="0"/>
              </a:rPr>
              <a:t>DATA NORMALISATION</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421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6358739" y="0"/>
            <a:ext cx="5826642" cy="6858000"/>
          </a:xfrm>
          <a:prstGeom prst="rect">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itle 1">
            <a:extLst>
              <a:ext uri="{FF2B5EF4-FFF2-40B4-BE49-F238E27FC236}">
                <a16:creationId xmlns:a16="http://schemas.microsoft.com/office/drawing/2014/main" id="{581970B3-08D1-1E7F-547B-EC7BD9692E5D}"/>
              </a:ext>
            </a:extLst>
          </p:cNvPr>
          <p:cNvSpPr>
            <a:spLocks noGrp="1"/>
          </p:cNvSpPr>
          <p:nvPr/>
        </p:nvSpPr>
        <p:spPr>
          <a:xfrm>
            <a:off x="1142045" y="133379"/>
            <a:ext cx="3542555" cy="4475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a:latin typeface="Calibri" panose="020F0502020204030204" pitchFamily="34" charset="0"/>
                <a:cs typeface="Calibri" panose="020F0502020204030204" pitchFamily="34" charset="0"/>
              </a:rPr>
              <a:t>BEFORE PROCESSING</a:t>
            </a:r>
            <a:endParaRPr lang="en-US">
              <a:latin typeface="Calibri" panose="020F0502020204030204" pitchFamily="34" charset="0"/>
              <a:cs typeface="Calibri" panose="020F0502020204030204" pitchFamily="34" charset="0"/>
            </a:endParaRPr>
          </a:p>
        </p:txBody>
      </p:sp>
      <p:pic>
        <p:nvPicPr>
          <p:cNvPr id="20" name="Picture 19" descr="A graph of a number of columns&#10;&#10;Description automatically generated">
            <a:extLst>
              <a:ext uri="{FF2B5EF4-FFF2-40B4-BE49-F238E27FC236}">
                <a16:creationId xmlns:a16="http://schemas.microsoft.com/office/drawing/2014/main" id="{88EEDC78-0474-E4BD-BF4F-2F4C9D702942}"/>
              </a:ext>
            </a:extLst>
          </p:cNvPr>
          <p:cNvPicPr>
            <a:picLocks noChangeAspect="1"/>
          </p:cNvPicPr>
          <p:nvPr/>
        </p:nvPicPr>
        <p:blipFill>
          <a:blip r:embed="rId2"/>
          <a:stretch>
            <a:fillRect/>
          </a:stretch>
        </p:blipFill>
        <p:spPr>
          <a:xfrm>
            <a:off x="6650648" y="767621"/>
            <a:ext cx="5087588" cy="3208642"/>
          </a:xfrm>
          <a:prstGeom prst="rect">
            <a:avLst/>
          </a:prstGeom>
        </p:spPr>
      </p:pic>
      <p:sp>
        <p:nvSpPr>
          <p:cNvPr id="10" name="Rectangle 9"/>
          <p:cNvSpPr/>
          <p:nvPr/>
        </p:nvSpPr>
        <p:spPr>
          <a:xfrm>
            <a:off x="287081" y="725089"/>
            <a:ext cx="5252482" cy="5981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descr="A graph of a number of blue squares&#10;&#10;Description automatically generated">
            <a:extLst>
              <a:ext uri="{FF2B5EF4-FFF2-40B4-BE49-F238E27FC236}">
                <a16:creationId xmlns:a16="http://schemas.microsoft.com/office/drawing/2014/main" id="{0B474D67-8BD4-A823-5D64-BE673118A32D}"/>
              </a:ext>
            </a:extLst>
          </p:cNvPr>
          <p:cNvPicPr>
            <a:picLocks noChangeAspect="1"/>
          </p:cNvPicPr>
          <p:nvPr/>
        </p:nvPicPr>
        <p:blipFill>
          <a:blip r:embed="rId3"/>
          <a:stretch>
            <a:fillRect/>
          </a:stretch>
        </p:blipFill>
        <p:spPr>
          <a:xfrm>
            <a:off x="375314" y="755922"/>
            <a:ext cx="5076016" cy="3220341"/>
          </a:xfrm>
          <a:prstGeom prst="rect">
            <a:avLst/>
          </a:prstGeom>
        </p:spPr>
      </p:pic>
      <p:pic>
        <p:nvPicPr>
          <p:cNvPr id="21" name="Picture 20" descr="A close up of words&#10;&#10;Description automatically generated">
            <a:extLst>
              <a:ext uri="{FF2B5EF4-FFF2-40B4-BE49-F238E27FC236}">
                <a16:creationId xmlns:a16="http://schemas.microsoft.com/office/drawing/2014/main" id="{0AA37F1B-C31D-EF3A-00D4-7D3D9FF55E3A}"/>
              </a:ext>
            </a:extLst>
          </p:cNvPr>
          <p:cNvPicPr>
            <a:picLocks noChangeAspect="1"/>
          </p:cNvPicPr>
          <p:nvPr/>
        </p:nvPicPr>
        <p:blipFill>
          <a:blip r:embed="rId4"/>
          <a:stretch>
            <a:fillRect/>
          </a:stretch>
        </p:blipFill>
        <p:spPr>
          <a:xfrm>
            <a:off x="364682" y="4086648"/>
            <a:ext cx="5097281" cy="2577598"/>
          </a:xfrm>
          <a:prstGeom prst="rect">
            <a:avLst/>
          </a:prstGeom>
        </p:spPr>
      </p:pic>
      <p:pic>
        <p:nvPicPr>
          <p:cNvPr id="22" name="Picture 21" descr="A close up of words&#10;&#10;Description automatically generated">
            <a:extLst>
              <a:ext uri="{FF2B5EF4-FFF2-40B4-BE49-F238E27FC236}">
                <a16:creationId xmlns:a16="http://schemas.microsoft.com/office/drawing/2014/main" id="{E71E5B52-D0F1-E7F2-92B3-BAD88AD532E6}"/>
              </a:ext>
            </a:extLst>
          </p:cNvPr>
          <p:cNvPicPr>
            <a:picLocks noChangeAspect="1"/>
          </p:cNvPicPr>
          <p:nvPr/>
        </p:nvPicPr>
        <p:blipFill>
          <a:blip r:embed="rId5"/>
          <a:stretch>
            <a:fillRect/>
          </a:stretch>
        </p:blipFill>
        <p:spPr>
          <a:xfrm>
            <a:off x="6645803" y="4129958"/>
            <a:ext cx="5097278" cy="2592075"/>
          </a:xfrm>
          <a:prstGeom prst="rect">
            <a:avLst/>
          </a:prstGeom>
        </p:spPr>
      </p:pic>
      <p:sp>
        <p:nvSpPr>
          <p:cNvPr id="23" name="Title 1">
            <a:extLst>
              <a:ext uri="{FF2B5EF4-FFF2-40B4-BE49-F238E27FC236}">
                <a16:creationId xmlns:a16="http://schemas.microsoft.com/office/drawing/2014/main" id="{B4430957-13DB-7A26-1460-8CFE1CFAFA31}"/>
              </a:ext>
            </a:extLst>
          </p:cNvPr>
          <p:cNvSpPr txBox="1">
            <a:spLocks/>
          </p:cNvSpPr>
          <p:nvPr/>
        </p:nvSpPr>
        <p:spPr>
          <a:xfrm>
            <a:off x="7546979" y="133379"/>
            <a:ext cx="3542555" cy="447582"/>
          </a:xfrm>
          <a:prstGeom prst="rect">
            <a:avLst/>
          </a:prstGeom>
        </p:spPr>
        <p:txBody>
          <a:bodyPr vert="horz"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solidFill>
                  <a:srgbClr val="000000"/>
                </a:solidFill>
                <a:latin typeface="Calibri" panose="020F0502020204030204" pitchFamily="34" charset="0"/>
                <a:cs typeface="Calibri" panose="020F0502020204030204" pitchFamily="34" charset="0"/>
              </a:rPr>
              <a:t>AFTER PROCESSING</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29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3B4C389-47E6-3485-5A51-D1C7476F57AA}"/>
              </a:ext>
            </a:extLst>
          </p:cNvPr>
          <p:cNvGraphicFramePr/>
          <p:nvPr>
            <p:extLst>
              <p:ext uri="{D42A27DB-BD31-4B8C-83A1-F6EECF244321}">
                <p14:modId xmlns:p14="http://schemas.microsoft.com/office/powerpoint/2010/main" val="1703632338"/>
              </p:ext>
            </p:extLst>
          </p:nvPr>
        </p:nvGraphicFramePr>
        <p:xfrm>
          <a:off x="1042359" y="563526"/>
          <a:ext cx="9783792" cy="5736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00467D"/>
          </a:solidFill>
        </p:grpSpPr>
        <p:sp>
          <p:nvSpPr>
            <p:cNvPr id="9" name="Rectangle 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883038E7-738F-CF80-D39B-46E12E883E1D}"/>
              </a:ext>
            </a:extLst>
          </p:cNvPr>
          <p:cNvSpPr txBox="1">
            <a:spLocks/>
          </p:cNvSpPr>
          <p:nvPr/>
        </p:nvSpPr>
        <p:spPr>
          <a:xfrm rot="16200000">
            <a:off x="-2154186" y="2528559"/>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2400" b="1">
                <a:solidFill>
                  <a:schemeClr val="bg1"/>
                </a:solidFill>
                <a:latin typeface="Calibri" panose="020F0502020204030204" pitchFamily="34" charset="0"/>
                <a:cs typeface="Calibri" panose="020F0502020204030204" pitchFamily="34" charset="0"/>
              </a:rPr>
              <a:t>STEP 2: </a:t>
            </a:r>
            <a:r>
              <a:rPr lang="en-SG" sz="3200" b="1">
                <a:solidFill>
                  <a:schemeClr val="bg1"/>
                </a:solidFill>
                <a:latin typeface="Calibri" panose="020F0502020204030204" pitchFamily="34" charset="0"/>
                <a:cs typeface="Calibri" panose="020F0502020204030204" pitchFamily="34" charset="0"/>
              </a:rPr>
              <a:t>SENTIMENT ANALYSIS</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288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00467D"/>
          </a:solidFill>
        </p:grpSpPr>
        <p:sp>
          <p:nvSpPr>
            <p:cNvPr id="11" name="Rectangle 1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970B3-08D1-1E7F-547B-EC7BD9692E5D}"/>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600" b="1">
                <a:solidFill>
                  <a:srgbClr val="FFFFFF"/>
                </a:solidFill>
                <a:latin typeface="Calibri" panose="020F0502020204030204" pitchFamily="34" charset="0"/>
                <a:cs typeface="Calibri" panose="020F0502020204030204" pitchFamily="34" charset="0"/>
              </a:rPr>
              <a:t>VADER</a:t>
            </a:r>
            <a:br>
              <a:rPr lang="en-US" sz="2800" b="1">
                <a:solidFill>
                  <a:srgbClr val="FFFFFF"/>
                </a:solidFill>
                <a:latin typeface="Calibri" panose="020F0502020204030204" pitchFamily="34" charset="0"/>
                <a:cs typeface="Calibri" panose="020F0502020204030204" pitchFamily="34" charset="0"/>
              </a:rPr>
            </a:br>
            <a:r>
              <a:rPr lang="en-US" sz="2700">
                <a:solidFill>
                  <a:srgbClr val="FFFFFF"/>
                </a:solidFill>
                <a:latin typeface="Calibri" panose="020F0502020204030204" pitchFamily="34" charset="0"/>
                <a:cs typeface="Calibri" panose="020F0502020204030204" pitchFamily="34" charset="0"/>
              </a:rPr>
              <a:t>Sentiment Analysis Results</a:t>
            </a:r>
          </a:p>
        </p:txBody>
      </p:sp>
      <p:pic>
        <p:nvPicPr>
          <p:cNvPr id="3" name="Picture 2" descr="A black background with white text&#10;&#10;Description automatically generated">
            <a:extLst>
              <a:ext uri="{FF2B5EF4-FFF2-40B4-BE49-F238E27FC236}">
                <a16:creationId xmlns:a16="http://schemas.microsoft.com/office/drawing/2014/main" id="{302E33D7-D454-3D1E-4E71-6E9C7B399323}"/>
              </a:ext>
            </a:extLst>
          </p:cNvPr>
          <p:cNvPicPr>
            <a:picLocks noChangeAspect="1"/>
          </p:cNvPicPr>
          <p:nvPr/>
        </p:nvPicPr>
        <p:blipFill>
          <a:blip r:embed="rId2"/>
          <a:stretch>
            <a:fillRect/>
          </a:stretch>
        </p:blipFill>
        <p:spPr>
          <a:xfrm>
            <a:off x="1033598" y="3724861"/>
            <a:ext cx="5131088" cy="910767"/>
          </a:xfrm>
          <a:prstGeom prst="rect">
            <a:avLst/>
          </a:prstGeom>
        </p:spPr>
      </p:pic>
      <p:pic>
        <p:nvPicPr>
          <p:cNvPr id="4" name="Picture 3" descr="A graph of a number of tweets&#10;&#10;Description automatically generated">
            <a:extLst>
              <a:ext uri="{FF2B5EF4-FFF2-40B4-BE49-F238E27FC236}">
                <a16:creationId xmlns:a16="http://schemas.microsoft.com/office/drawing/2014/main" id="{127B4800-5E63-47A8-EE8F-CB0966811D83}"/>
              </a:ext>
            </a:extLst>
          </p:cNvPr>
          <p:cNvPicPr>
            <a:picLocks noChangeAspect="1"/>
          </p:cNvPicPr>
          <p:nvPr/>
        </p:nvPicPr>
        <p:blipFill>
          <a:blip r:embed="rId3"/>
          <a:stretch>
            <a:fillRect/>
          </a:stretch>
        </p:blipFill>
        <p:spPr>
          <a:xfrm>
            <a:off x="6345165" y="2260504"/>
            <a:ext cx="5131087" cy="3912452"/>
          </a:xfrm>
          <a:prstGeom prst="rect">
            <a:avLst/>
          </a:prstGeom>
        </p:spPr>
      </p:pic>
    </p:spTree>
    <p:extLst>
      <p:ext uri="{BB962C8B-B14F-4D97-AF65-F5344CB8AC3E}">
        <p14:creationId xmlns:p14="http://schemas.microsoft.com/office/powerpoint/2010/main" val="422181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00467D"/>
          </a:solidFill>
        </p:grpSpPr>
        <p:sp>
          <p:nvSpPr>
            <p:cNvPr id="11" name="Rectangle 1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970B3-08D1-1E7F-547B-EC7BD9692E5D}"/>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600" b="1">
                <a:solidFill>
                  <a:srgbClr val="FFFFFF"/>
                </a:solidFill>
                <a:latin typeface="Calibri" panose="020F0502020204030204" pitchFamily="34" charset="0"/>
                <a:cs typeface="Calibri" panose="020F0502020204030204" pitchFamily="34" charset="0"/>
              </a:rPr>
              <a:t>AFINN</a:t>
            </a:r>
            <a:br>
              <a:rPr lang="en-US" sz="2800" b="1">
                <a:solidFill>
                  <a:srgbClr val="FFFFFF"/>
                </a:solidFill>
                <a:latin typeface="Calibri" panose="020F0502020204030204" pitchFamily="34" charset="0"/>
                <a:cs typeface="Calibri" panose="020F0502020204030204" pitchFamily="34" charset="0"/>
              </a:rPr>
            </a:br>
            <a:r>
              <a:rPr lang="en-US" sz="2700">
                <a:solidFill>
                  <a:srgbClr val="FFFFFF"/>
                </a:solidFill>
                <a:latin typeface="Calibri" panose="020F0502020204030204" pitchFamily="34" charset="0"/>
                <a:cs typeface="Calibri" panose="020F0502020204030204" pitchFamily="34" charset="0"/>
              </a:rPr>
              <a:t>Sentiment Analysis Results</a:t>
            </a:r>
          </a:p>
        </p:txBody>
      </p:sp>
      <p:pic>
        <p:nvPicPr>
          <p:cNvPr id="5" name="Picture 4" descr="A black and white screen with white text&#10;&#10;Description automatically generated">
            <a:extLst>
              <a:ext uri="{FF2B5EF4-FFF2-40B4-BE49-F238E27FC236}">
                <a16:creationId xmlns:a16="http://schemas.microsoft.com/office/drawing/2014/main" id="{5DF51436-0ACC-FFDA-6A87-54E63AE17DC6}"/>
              </a:ext>
            </a:extLst>
          </p:cNvPr>
          <p:cNvPicPr>
            <a:picLocks noChangeAspect="1"/>
          </p:cNvPicPr>
          <p:nvPr/>
        </p:nvPicPr>
        <p:blipFill>
          <a:blip r:embed="rId2"/>
          <a:stretch>
            <a:fillRect/>
          </a:stretch>
        </p:blipFill>
        <p:spPr>
          <a:xfrm>
            <a:off x="1033598" y="3673550"/>
            <a:ext cx="5131088" cy="1013389"/>
          </a:xfrm>
          <a:prstGeom prst="rect">
            <a:avLst/>
          </a:prstGeom>
        </p:spPr>
      </p:pic>
      <p:pic>
        <p:nvPicPr>
          <p:cNvPr id="6" name="Picture 5" descr="A graph of a number of tweets&#10;&#10;Description automatically generated">
            <a:extLst>
              <a:ext uri="{FF2B5EF4-FFF2-40B4-BE49-F238E27FC236}">
                <a16:creationId xmlns:a16="http://schemas.microsoft.com/office/drawing/2014/main" id="{06C4E773-D045-6CE3-D45B-5C32806FA5AD}"/>
              </a:ext>
            </a:extLst>
          </p:cNvPr>
          <p:cNvPicPr>
            <a:picLocks noChangeAspect="1"/>
          </p:cNvPicPr>
          <p:nvPr/>
        </p:nvPicPr>
        <p:blipFill>
          <a:blip r:embed="rId3"/>
          <a:stretch>
            <a:fillRect/>
          </a:stretch>
        </p:blipFill>
        <p:spPr>
          <a:xfrm>
            <a:off x="6345165" y="2234848"/>
            <a:ext cx="5131087" cy="3963764"/>
          </a:xfrm>
          <a:prstGeom prst="rect">
            <a:avLst/>
          </a:prstGeom>
        </p:spPr>
      </p:pic>
    </p:spTree>
    <p:extLst>
      <p:ext uri="{BB962C8B-B14F-4D97-AF65-F5344CB8AC3E}">
        <p14:creationId xmlns:p14="http://schemas.microsoft.com/office/powerpoint/2010/main" val="119968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00467D"/>
          </a:solidFill>
        </p:grpSpPr>
        <p:sp>
          <p:nvSpPr>
            <p:cNvPr id="11" name="Rectangle 1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970B3-08D1-1E7F-547B-EC7BD9692E5D}"/>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600" b="1" err="1">
                <a:solidFill>
                  <a:srgbClr val="FFFFFF"/>
                </a:solidFill>
                <a:latin typeface="Calibri" panose="020F0502020204030204" pitchFamily="34" charset="0"/>
                <a:cs typeface="Calibri" panose="020F0502020204030204" pitchFamily="34" charset="0"/>
              </a:rPr>
              <a:t>BERTweet</a:t>
            </a:r>
            <a:br>
              <a:rPr lang="en-US" sz="2800" b="1"/>
            </a:br>
            <a:r>
              <a:rPr lang="en-US" sz="2700">
                <a:solidFill>
                  <a:srgbClr val="FFFFFF"/>
                </a:solidFill>
                <a:latin typeface="Calibri" panose="020F0502020204030204" pitchFamily="34" charset="0"/>
                <a:cs typeface="Calibri" panose="020F0502020204030204" pitchFamily="34" charset="0"/>
              </a:rPr>
              <a:t>Sentiment Analysis Results</a:t>
            </a:r>
          </a:p>
        </p:txBody>
      </p:sp>
      <p:pic>
        <p:nvPicPr>
          <p:cNvPr id="3" name="Picture 2" descr="A screenshot of a computer&#10;&#10;Description automatically generated">
            <a:extLst>
              <a:ext uri="{FF2B5EF4-FFF2-40B4-BE49-F238E27FC236}">
                <a16:creationId xmlns:a16="http://schemas.microsoft.com/office/drawing/2014/main" id="{5357178A-684E-7ED1-3DD7-EEE4D801AA4E}"/>
              </a:ext>
            </a:extLst>
          </p:cNvPr>
          <p:cNvPicPr>
            <a:picLocks noChangeAspect="1"/>
          </p:cNvPicPr>
          <p:nvPr/>
        </p:nvPicPr>
        <p:blipFill>
          <a:blip r:embed="rId2"/>
          <a:stretch>
            <a:fillRect/>
          </a:stretch>
        </p:blipFill>
        <p:spPr>
          <a:xfrm>
            <a:off x="1033598" y="3141199"/>
            <a:ext cx="5131088" cy="2078090"/>
          </a:xfrm>
          <a:prstGeom prst="rect">
            <a:avLst/>
          </a:prstGeom>
        </p:spPr>
      </p:pic>
      <p:pic>
        <p:nvPicPr>
          <p:cNvPr id="4" name="Picture 3" descr="A graph of a number of tweets&#10;&#10;Description automatically generated">
            <a:extLst>
              <a:ext uri="{FF2B5EF4-FFF2-40B4-BE49-F238E27FC236}">
                <a16:creationId xmlns:a16="http://schemas.microsoft.com/office/drawing/2014/main" id="{38BEE8C1-0AC0-89C1-2A99-EDD2BA82F653}"/>
              </a:ext>
            </a:extLst>
          </p:cNvPr>
          <p:cNvPicPr>
            <a:picLocks noChangeAspect="1"/>
          </p:cNvPicPr>
          <p:nvPr/>
        </p:nvPicPr>
        <p:blipFill>
          <a:blip r:embed="rId3"/>
          <a:stretch>
            <a:fillRect/>
          </a:stretch>
        </p:blipFill>
        <p:spPr>
          <a:xfrm>
            <a:off x="6345165" y="2234848"/>
            <a:ext cx="5131087" cy="3963764"/>
          </a:xfrm>
          <a:prstGeom prst="rect">
            <a:avLst/>
          </a:prstGeom>
        </p:spPr>
      </p:pic>
    </p:spTree>
    <p:extLst>
      <p:ext uri="{BB962C8B-B14F-4D97-AF65-F5344CB8AC3E}">
        <p14:creationId xmlns:p14="http://schemas.microsoft.com/office/powerpoint/2010/main" val="283644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970B3-08D1-1E7F-547B-EC7BD9692E5D}"/>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3100" b="1">
                <a:solidFill>
                  <a:srgbClr val="FFFFFF"/>
                </a:solidFill>
              </a:rPr>
              <a:t>Comparison</a:t>
            </a:r>
            <a:br>
              <a:rPr lang="en-US" sz="3100" b="1">
                <a:solidFill>
                  <a:srgbClr val="FFFFFF"/>
                </a:solidFill>
              </a:rPr>
            </a:br>
            <a:r>
              <a:rPr lang="en-US" sz="3100">
                <a:solidFill>
                  <a:srgbClr val="FFFFFF"/>
                </a:solidFill>
              </a:rPr>
              <a:t>Sentiment Analysis Results</a:t>
            </a:r>
          </a:p>
        </p:txBody>
      </p:sp>
      <p:pic>
        <p:nvPicPr>
          <p:cNvPr id="4" name="Picture 3" descr="A graph of a number of tweets&#10;&#10;Description automatically generated">
            <a:extLst>
              <a:ext uri="{FF2B5EF4-FFF2-40B4-BE49-F238E27FC236}">
                <a16:creationId xmlns:a16="http://schemas.microsoft.com/office/drawing/2014/main" id="{38BEE8C1-0AC0-89C1-2A99-EDD2BA82F653}"/>
              </a:ext>
            </a:extLst>
          </p:cNvPr>
          <p:cNvPicPr>
            <a:picLocks noChangeAspect="1"/>
          </p:cNvPicPr>
          <p:nvPr/>
        </p:nvPicPr>
        <p:blipFill>
          <a:blip r:embed="rId2"/>
          <a:stretch>
            <a:fillRect/>
          </a:stretch>
        </p:blipFill>
        <p:spPr>
          <a:xfrm>
            <a:off x="209133" y="2710356"/>
            <a:ext cx="3772107" cy="2913381"/>
          </a:xfrm>
          <a:prstGeom prst="rect">
            <a:avLst/>
          </a:prstGeom>
        </p:spPr>
      </p:pic>
      <p:pic>
        <p:nvPicPr>
          <p:cNvPr id="8" name="Picture 7" descr="A graph of a number of tweets&#10;&#10;Description automatically generated">
            <a:extLst>
              <a:ext uri="{FF2B5EF4-FFF2-40B4-BE49-F238E27FC236}">
                <a16:creationId xmlns:a16="http://schemas.microsoft.com/office/drawing/2014/main" id="{0FBAFDE4-3F41-BC5C-D0CC-92E1872C13DD}"/>
              </a:ext>
            </a:extLst>
          </p:cNvPr>
          <p:cNvPicPr>
            <a:picLocks noChangeAspect="1"/>
          </p:cNvPicPr>
          <p:nvPr/>
        </p:nvPicPr>
        <p:blipFill>
          <a:blip r:embed="rId3"/>
          <a:stretch>
            <a:fillRect/>
          </a:stretch>
        </p:blipFill>
        <p:spPr>
          <a:xfrm>
            <a:off x="4209946" y="2687496"/>
            <a:ext cx="3772107" cy="2913381"/>
          </a:xfrm>
          <a:prstGeom prst="rect">
            <a:avLst/>
          </a:prstGeom>
        </p:spPr>
      </p:pic>
      <p:pic>
        <p:nvPicPr>
          <p:cNvPr id="6" name="Picture 5" descr="A graph of a number of tweets&#10;&#10;Description automatically generated">
            <a:extLst>
              <a:ext uri="{FF2B5EF4-FFF2-40B4-BE49-F238E27FC236}">
                <a16:creationId xmlns:a16="http://schemas.microsoft.com/office/drawing/2014/main" id="{8B9B50DF-C626-4074-DB6F-DD2FAA13EF53}"/>
              </a:ext>
            </a:extLst>
          </p:cNvPr>
          <p:cNvPicPr>
            <a:picLocks noChangeAspect="1"/>
          </p:cNvPicPr>
          <p:nvPr/>
        </p:nvPicPr>
        <p:blipFill>
          <a:blip r:embed="rId4"/>
          <a:stretch>
            <a:fillRect/>
          </a:stretch>
        </p:blipFill>
        <p:spPr>
          <a:xfrm>
            <a:off x="8271720" y="2703690"/>
            <a:ext cx="3772107" cy="2873373"/>
          </a:xfrm>
          <a:prstGeom prst="rect">
            <a:avLst/>
          </a:prstGeom>
        </p:spPr>
      </p:pic>
    </p:spTree>
    <p:extLst>
      <p:ext uri="{BB962C8B-B14F-4D97-AF65-F5344CB8AC3E}">
        <p14:creationId xmlns:p14="http://schemas.microsoft.com/office/powerpoint/2010/main" val="3500619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Rectangle 8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4366B-F1CD-6C65-82BC-9ECB7F101572}"/>
              </a:ext>
            </a:extLst>
          </p:cNvPr>
          <p:cNvSpPr>
            <a:spLocks noGrp="1"/>
          </p:cNvSpPr>
          <p:nvPr>
            <p:ph type="title"/>
          </p:nvPr>
        </p:nvSpPr>
        <p:spPr>
          <a:xfrm>
            <a:off x="456440" y="3662571"/>
            <a:ext cx="3041803" cy="2907802"/>
          </a:xfrm>
        </p:spPr>
        <p:txBody>
          <a:bodyPr vert="horz" lIns="91440" tIns="45720" rIns="91440" bIns="45720" rtlCol="0" anchor="t">
            <a:normAutofit/>
          </a:bodyPr>
          <a:lstStyle/>
          <a:p>
            <a:r>
              <a:rPr lang="en-US" sz="4000" b="1">
                <a:solidFill>
                  <a:srgbClr val="FFFFFF"/>
                </a:solidFill>
                <a:latin typeface="Calibri" panose="020F0502020204030204" pitchFamily="34" charset="0"/>
                <a:cs typeface="Calibri" panose="020F0502020204030204" pitchFamily="34" charset="0"/>
              </a:rPr>
              <a:t>Analysis of </a:t>
            </a:r>
            <a:r>
              <a:rPr lang="en-US" sz="4000" b="1">
                <a:solidFill>
                  <a:srgbClr val="D9983E"/>
                </a:solidFill>
                <a:latin typeface="Calibri" panose="020F0502020204030204" pitchFamily="34" charset="0"/>
                <a:cs typeface="Calibri" panose="020F0502020204030204" pitchFamily="34" charset="0"/>
              </a:rPr>
              <a:t>Positive </a:t>
            </a:r>
            <a:r>
              <a:rPr lang="en-US" sz="4000" b="1">
                <a:solidFill>
                  <a:srgbClr val="FFFFFF"/>
                </a:solidFill>
                <a:latin typeface="Calibri" panose="020F0502020204030204" pitchFamily="34" charset="0"/>
                <a:cs typeface="Calibri" panose="020F0502020204030204" pitchFamily="34" charset="0"/>
              </a:rPr>
              <a:t>Sentiment Tweets</a:t>
            </a:r>
          </a:p>
        </p:txBody>
      </p:sp>
      <p:pic>
        <p:nvPicPr>
          <p:cNvPr id="3" name="Picture 2" descr="A graph of hashtags&#10;&#10;Description automatically generated">
            <a:extLst>
              <a:ext uri="{FF2B5EF4-FFF2-40B4-BE49-F238E27FC236}">
                <a16:creationId xmlns:a16="http://schemas.microsoft.com/office/drawing/2014/main" id="{F8D2E30B-7A8A-A851-2A11-E59B6D88D07C}"/>
              </a:ext>
            </a:extLst>
          </p:cNvPr>
          <p:cNvPicPr>
            <a:picLocks noChangeAspect="1"/>
          </p:cNvPicPr>
          <p:nvPr/>
        </p:nvPicPr>
        <p:blipFill>
          <a:blip r:embed="rId2"/>
          <a:stretch>
            <a:fillRect/>
          </a:stretch>
        </p:blipFill>
        <p:spPr>
          <a:xfrm>
            <a:off x="6835140" y="478561"/>
            <a:ext cx="5227320" cy="2685238"/>
          </a:xfrm>
          <a:prstGeom prst="rect">
            <a:avLst/>
          </a:prstGeom>
        </p:spPr>
      </p:pic>
      <p:pic>
        <p:nvPicPr>
          <p:cNvPr id="4" name="Picture 3" descr="A graph of a number of words&#10;&#10;Description automatically generated">
            <a:extLst>
              <a:ext uri="{FF2B5EF4-FFF2-40B4-BE49-F238E27FC236}">
                <a16:creationId xmlns:a16="http://schemas.microsoft.com/office/drawing/2014/main" id="{5109FBC0-0BFD-0387-7C9A-3308CC386C2D}"/>
              </a:ext>
            </a:extLst>
          </p:cNvPr>
          <p:cNvPicPr>
            <a:picLocks noChangeAspect="1"/>
          </p:cNvPicPr>
          <p:nvPr/>
        </p:nvPicPr>
        <p:blipFill>
          <a:blip r:embed="rId3"/>
          <a:stretch>
            <a:fillRect/>
          </a:stretch>
        </p:blipFill>
        <p:spPr>
          <a:xfrm>
            <a:off x="1621829" y="281940"/>
            <a:ext cx="5039281" cy="2964180"/>
          </a:xfrm>
          <a:prstGeom prst="rect">
            <a:avLst/>
          </a:prstGeom>
        </p:spPr>
      </p:pic>
      <p:pic>
        <p:nvPicPr>
          <p:cNvPr id="5" name="Picture 4" descr="A word cloud of words&#10;&#10;Description automatically generated">
            <a:extLst>
              <a:ext uri="{FF2B5EF4-FFF2-40B4-BE49-F238E27FC236}">
                <a16:creationId xmlns:a16="http://schemas.microsoft.com/office/drawing/2014/main" id="{F5F77B44-EA0C-1891-322C-FD080E326786}"/>
              </a:ext>
            </a:extLst>
          </p:cNvPr>
          <p:cNvPicPr>
            <a:picLocks noChangeAspect="1"/>
          </p:cNvPicPr>
          <p:nvPr/>
        </p:nvPicPr>
        <p:blipFill>
          <a:blip r:embed="rId4"/>
          <a:stretch>
            <a:fillRect/>
          </a:stretch>
        </p:blipFill>
        <p:spPr>
          <a:xfrm>
            <a:off x="5095875" y="3559492"/>
            <a:ext cx="5916930" cy="3007995"/>
          </a:xfrm>
          <a:prstGeom prst="rect">
            <a:avLst/>
          </a:prstGeom>
        </p:spPr>
      </p:pic>
    </p:spTree>
    <p:extLst>
      <p:ext uri="{BB962C8B-B14F-4D97-AF65-F5344CB8AC3E}">
        <p14:creationId xmlns:p14="http://schemas.microsoft.com/office/powerpoint/2010/main" val="163369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Rectangle 8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4366B-F1CD-6C65-82BC-9ECB7F101572}"/>
              </a:ext>
            </a:extLst>
          </p:cNvPr>
          <p:cNvSpPr>
            <a:spLocks noGrp="1"/>
          </p:cNvSpPr>
          <p:nvPr>
            <p:ph type="title"/>
          </p:nvPr>
        </p:nvSpPr>
        <p:spPr>
          <a:xfrm>
            <a:off x="456440" y="3662571"/>
            <a:ext cx="3041803" cy="2907802"/>
          </a:xfrm>
        </p:spPr>
        <p:txBody>
          <a:bodyPr vert="horz" lIns="91440" tIns="45720" rIns="91440" bIns="45720" rtlCol="0" anchor="t">
            <a:normAutofit/>
          </a:bodyPr>
          <a:lstStyle/>
          <a:p>
            <a:r>
              <a:rPr lang="en-US" sz="4000" b="1">
                <a:solidFill>
                  <a:srgbClr val="FFFFFF"/>
                </a:solidFill>
                <a:latin typeface="Calibri" panose="020F0502020204030204" pitchFamily="34" charset="0"/>
                <a:cs typeface="Calibri" panose="020F0502020204030204" pitchFamily="34" charset="0"/>
              </a:rPr>
              <a:t>Analysis of </a:t>
            </a:r>
            <a:r>
              <a:rPr lang="en-US" sz="4000" b="1">
                <a:solidFill>
                  <a:srgbClr val="C31C47"/>
                </a:solidFill>
                <a:latin typeface="Calibri" panose="020F0502020204030204" pitchFamily="34" charset="0"/>
                <a:cs typeface="Calibri" panose="020F0502020204030204" pitchFamily="34" charset="0"/>
              </a:rPr>
              <a:t>Negative</a:t>
            </a:r>
            <a:r>
              <a:rPr lang="en-US" sz="4000" b="1">
                <a:solidFill>
                  <a:srgbClr val="FFFFFF"/>
                </a:solidFill>
                <a:latin typeface="Calibri" panose="020F0502020204030204" pitchFamily="34" charset="0"/>
                <a:cs typeface="Calibri" panose="020F0502020204030204" pitchFamily="34" charset="0"/>
              </a:rPr>
              <a:t> Sentiment Tweets</a:t>
            </a:r>
          </a:p>
        </p:txBody>
      </p:sp>
      <p:pic>
        <p:nvPicPr>
          <p:cNvPr id="60" name="Picture 59" descr="A graph of a number of words&#10;&#10;Description automatically generated">
            <a:extLst>
              <a:ext uri="{FF2B5EF4-FFF2-40B4-BE49-F238E27FC236}">
                <a16:creationId xmlns:a16="http://schemas.microsoft.com/office/drawing/2014/main" id="{8C41F519-ACEE-AEDB-C7A3-16E60CE31654}"/>
              </a:ext>
            </a:extLst>
          </p:cNvPr>
          <p:cNvPicPr>
            <a:picLocks noChangeAspect="1"/>
          </p:cNvPicPr>
          <p:nvPr/>
        </p:nvPicPr>
        <p:blipFill>
          <a:blip r:embed="rId2"/>
          <a:stretch>
            <a:fillRect/>
          </a:stretch>
        </p:blipFill>
        <p:spPr>
          <a:xfrm>
            <a:off x="1659720" y="262463"/>
            <a:ext cx="4964918" cy="2903752"/>
          </a:xfrm>
          <a:prstGeom prst="rect">
            <a:avLst/>
          </a:prstGeom>
        </p:spPr>
      </p:pic>
      <p:pic>
        <p:nvPicPr>
          <p:cNvPr id="61" name="Picture 60" descr="A graph of a number of hashtags&#10;&#10;Description automatically generated">
            <a:extLst>
              <a:ext uri="{FF2B5EF4-FFF2-40B4-BE49-F238E27FC236}">
                <a16:creationId xmlns:a16="http://schemas.microsoft.com/office/drawing/2014/main" id="{832FA388-55C1-E7BB-6D83-DD87C2182834}"/>
              </a:ext>
            </a:extLst>
          </p:cNvPr>
          <p:cNvPicPr>
            <a:picLocks noChangeAspect="1"/>
          </p:cNvPicPr>
          <p:nvPr/>
        </p:nvPicPr>
        <p:blipFill>
          <a:blip r:embed="rId3"/>
          <a:stretch>
            <a:fillRect/>
          </a:stretch>
        </p:blipFill>
        <p:spPr>
          <a:xfrm>
            <a:off x="6785170" y="261794"/>
            <a:ext cx="5012113" cy="2896800"/>
          </a:xfrm>
          <a:prstGeom prst="rect">
            <a:avLst/>
          </a:prstGeom>
        </p:spPr>
      </p:pic>
      <p:pic>
        <p:nvPicPr>
          <p:cNvPr id="62" name="Picture 61" descr="A close up of words&#10;&#10;Description automatically generated">
            <a:extLst>
              <a:ext uri="{FF2B5EF4-FFF2-40B4-BE49-F238E27FC236}">
                <a16:creationId xmlns:a16="http://schemas.microsoft.com/office/drawing/2014/main" id="{2198CB16-63E5-E97D-4CFB-EAE4AADB898E}"/>
              </a:ext>
            </a:extLst>
          </p:cNvPr>
          <p:cNvPicPr>
            <a:picLocks noChangeAspect="1"/>
          </p:cNvPicPr>
          <p:nvPr/>
        </p:nvPicPr>
        <p:blipFill>
          <a:blip r:embed="rId4"/>
          <a:stretch>
            <a:fillRect/>
          </a:stretch>
        </p:blipFill>
        <p:spPr>
          <a:xfrm>
            <a:off x="5237416" y="3573780"/>
            <a:ext cx="5717751" cy="2887465"/>
          </a:xfrm>
          <a:prstGeom prst="rect">
            <a:avLst/>
          </a:prstGeom>
        </p:spPr>
      </p:pic>
    </p:spTree>
    <p:extLst>
      <p:ext uri="{BB962C8B-B14F-4D97-AF65-F5344CB8AC3E}">
        <p14:creationId xmlns:p14="http://schemas.microsoft.com/office/powerpoint/2010/main" val="237210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12822"/>
            <a:ext cx="12192000" cy="3598274"/>
          </a:xfrm>
          <a:prstGeom prst="rect">
            <a:avLst/>
          </a:prstGeom>
          <a:solidFill>
            <a:srgbClr val="0046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A5FB09F-BF16-986A-DEB9-BBC369411392}"/>
              </a:ext>
            </a:extLst>
          </p:cNvPr>
          <p:cNvSpPr>
            <a:spLocks noGrp="1"/>
          </p:cNvSpPr>
          <p:nvPr>
            <p:ph type="title"/>
          </p:nvPr>
        </p:nvSpPr>
        <p:spPr/>
        <p:txBody>
          <a:bodyPr>
            <a:normAutofit/>
          </a:bodyPr>
          <a:lstStyle/>
          <a:p>
            <a:r>
              <a:rPr lang="en-US" sz="3200" b="1">
                <a:solidFill>
                  <a:schemeClr val="bg1"/>
                </a:solidFill>
                <a:latin typeface="Calibri" panose="020F0502020204030204" pitchFamily="34" charset="0"/>
                <a:cs typeface="Calibri" panose="020F0502020204030204" pitchFamily="34" charset="0"/>
              </a:rPr>
              <a:t>BACKGROUND AND MOTIVATIONS</a:t>
            </a:r>
            <a:endParaRPr lang="en-US" sz="320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DDAC195-7022-9731-ED1F-A661CB16BFCC}"/>
              </a:ext>
            </a:extLst>
          </p:cNvPr>
          <p:cNvSpPr>
            <a:spLocks noGrp="1"/>
          </p:cNvSpPr>
          <p:nvPr>
            <p:ph idx="1"/>
          </p:nvPr>
        </p:nvSpPr>
        <p:spPr>
          <a:xfrm>
            <a:off x="1751260" y="1442943"/>
            <a:ext cx="4436444" cy="2409074"/>
          </a:xfrm>
        </p:spPr>
        <p:txBody>
          <a:bodyPr vert="horz" lIns="91440" tIns="45720" rIns="91440" bIns="45720" rtlCol="0" anchor="t">
            <a:noAutofit/>
          </a:bodyPr>
          <a:lstStyle/>
          <a:p>
            <a:pPr marL="0" indent="0" algn="just">
              <a:buNone/>
            </a:pPr>
            <a:r>
              <a:rPr lang="en-SG" sz="1600" b="1">
                <a:solidFill>
                  <a:schemeClr val="accent1">
                    <a:lumMod val="20000"/>
                    <a:lumOff val="80000"/>
                  </a:schemeClr>
                </a:solidFill>
                <a:latin typeface="Calibri" panose="020F0502020204030204" pitchFamily="34" charset="0"/>
                <a:cs typeface="Calibri" panose="020F0502020204030204" pitchFamily="34" charset="0"/>
              </a:rPr>
              <a:t>BACKGROUND</a:t>
            </a:r>
            <a:endParaRPr lang="en-SG" sz="1600">
              <a:solidFill>
                <a:schemeClr val="accent1">
                  <a:lumMod val="20000"/>
                  <a:lumOff val="80000"/>
                </a:schemeClr>
              </a:solidFill>
              <a:latin typeface="Calibri" panose="020F0502020204030204" pitchFamily="34" charset="0"/>
              <a:cs typeface="Calibri" panose="020F0502020204030204" pitchFamily="34" charset="0"/>
            </a:endParaRPr>
          </a:p>
          <a:p>
            <a:pPr algn="just"/>
            <a:r>
              <a:rPr lang="en-SG" sz="1600">
                <a:solidFill>
                  <a:schemeClr val="accent1">
                    <a:lumMod val="20000"/>
                    <a:lumOff val="80000"/>
                  </a:schemeClr>
                </a:solidFill>
                <a:latin typeface="Calibri" panose="020F0502020204030204" pitchFamily="34" charset="0"/>
                <a:cs typeface="Calibri" panose="020F0502020204030204" pitchFamily="34" charset="0"/>
              </a:rPr>
              <a:t>The rise of social media has provided a platform for free expression of views on both positive and negative communication. </a:t>
            </a:r>
            <a:endParaRPr lang="en-US" sz="1600">
              <a:solidFill>
                <a:schemeClr val="accent1">
                  <a:lumMod val="20000"/>
                  <a:lumOff val="80000"/>
                </a:schemeClr>
              </a:solidFill>
              <a:latin typeface="Calibri" panose="020F0502020204030204" pitchFamily="34" charset="0"/>
              <a:cs typeface="Calibri" panose="020F0502020204030204" pitchFamily="34" charset="0"/>
            </a:endParaRPr>
          </a:p>
          <a:p>
            <a:pPr algn="just"/>
            <a:r>
              <a:rPr lang="en-SG" sz="1600">
                <a:solidFill>
                  <a:schemeClr val="accent1">
                    <a:lumMod val="20000"/>
                    <a:lumOff val="80000"/>
                  </a:schemeClr>
                </a:solidFill>
                <a:latin typeface="Calibri" panose="020F0502020204030204" pitchFamily="34" charset="0"/>
                <a:cs typeface="Calibri" panose="020F0502020204030204" pitchFamily="34" charset="0"/>
              </a:rPr>
              <a:t>Extremist groups, such as ISIS, leverage platforms like X (formerly known as Twitter) to spread their propaganda, recruit members, and coordinate activities. </a:t>
            </a:r>
            <a:endParaRPr lang="en-SG" sz="1400" b="1">
              <a:solidFill>
                <a:schemeClr val="accent1">
                  <a:lumMod val="20000"/>
                  <a:lumOff val="80000"/>
                </a:schemeClr>
              </a:solidFill>
              <a:latin typeface="Calibri" panose="020F0502020204030204" pitchFamily="34" charset="0"/>
              <a:cs typeface="Calibri" panose="020F0502020204030204" pitchFamily="34" charset="0"/>
            </a:endParaRPr>
          </a:p>
          <a:p>
            <a:pPr marL="0" indent="0" algn="just">
              <a:buNone/>
            </a:pPr>
            <a:endParaRPr lang="en-SG" sz="1400">
              <a:solidFill>
                <a:schemeClr val="accent1">
                  <a:lumMod val="20000"/>
                  <a:lumOff val="80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D1D412D-7D52-5DD6-92E6-7381723A2417}"/>
              </a:ext>
            </a:extLst>
          </p:cNvPr>
          <p:cNvSpPr txBox="1"/>
          <p:nvPr/>
        </p:nvSpPr>
        <p:spPr>
          <a:xfrm>
            <a:off x="4986156" y="4098464"/>
            <a:ext cx="22196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SG" sz="1600">
                <a:latin typeface="Arial"/>
                <a:cs typeface="Segoe UI"/>
              </a:rPr>
              <a:t>​</a:t>
            </a:r>
            <a:r>
              <a:rPr lang="en-SG" sz="1600" b="1">
                <a:latin typeface="Arial"/>
                <a:cs typeface="Segoe UI"/>
              </a:rPr>
              <a:t>POTENTIAL USERS</a:t>
            </a:r>
            <a:endParaRPr lang="en-US" sz="1600"/>
          </a:p>
        </p:txBody>
      </p:sp>
      <p:grpSp>
        <p:nvGrpSpPr>
          <p:cNvPr id="20" name="Group 19"/>
          <p:cNvGrpSpPr/>
          <p:nvPr/>
        </p:nvGrpSpPr>
        <p:grpSpPr>
          <a:xfrm>
            <a:off x="2567249" y="4687879"/>
            <a:ext cx="2145175" cy="1767214"/>
            <a:chOff x="2833256" y="4687879"/>
            <a:chExt cx="2145175" cy="1767214"/>
          </a:xfrm>
        </p:grpSpPr>
        <p:pic>
          <p:nvPicPr>
            <p:cNvPr id="4" name="Picture 3" descr="26,859 Law Enforcement Icon Images, Stock Photos, and Vectors | Shutterstock">
              <a:extLst>
                <a:ext uri="{FF2B5EF4-FFF2-40B4-BE49-F238E27FC236}">
                  <a16:creationId xmlns:a16="http://schemas.microsoft.com/office/drawing/2014/main" id="{8A906A27-EA8C-0011-1BA9-626B0F24BD35}"/>
                </a:ext>
              </a:extLst>
            </p:cNvPr>
            <p:cNvPicPr>
              <a:picLocks noChangeAspect="1"/>
            </p:cNvPicPr>
            <p:nvPr/>
          </p:nvPicPr>
          <p:blipFill>
            <a:blip r:embed="rId3"/>
            <a:srcRect l="39586" t="1830" r="41654" b="50000"/>
            <a:stretch/>
          </p:blipFill>
          <p:spPr>
            <a:xfrm>
              <a:off x="3292896" y="4687879"/>
              <a:ext cx="1225895" cy="1330024"/>
            </a:xfrm>
            <a:prstGeom prst="rect">
              <a:avLst/>
            </a:prstGeom>
          </p:spPr>
        </p:pic>
        <p:sp>
          <p:nvSpPr>
            <p:cNvPr id="6" name="TextBox 5">
              <a:extLst>
                <a:ext uri="{FF2B5EF4-FFF2-40B4-BE49-F238E27FC236}">
                  <a16:creationId xmlns:a16="http://schemas.microsoft.com/office/drawing/2014/main" id="{843F371A-F36E-AF42-A5EF-F833377B8F46}"/>
                </a:ext>
              </a:extLst>
            </p:cNvPr>
            <p:cNvSpPr txBox="1"/>
            <p:nvPr/>
          </p:nvSpPr>
          <p:spPr>
            <a:xfrm>
              <a:off x="2833256" y="5993428"/>
              <a:ext cx="2145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SG" sz="1200">
                  <a:latin typeface="Arial"/>
                </a:rPr>
                <a:t>Law Enforcement and Intelligence Agencies</a:t>
              </a:r>
              <a:endParaRPr lang="en-US" sz="1600"/>
            </a:p>
          </p:txBody>
        </p:sp>
      </p:grpSp>
      <p:grpSp>
        <p:nvGrpSpPr>
          <p:cNvPr id="19" name="Group 18"/>
          <p:cNvGrpSpPr/>
          <p:nvPr/>
        </p:nvGrpSpPr>
        <p:grpSpPr>
          <a:xfrm>
            <a:off x="5254347" y="4686082"/>
            <a:ext cx="1855940" cy="1769011"/>
            <a:chOff x="5627168" y="4686082"/>
            <a:chExt cx="1855940" cy="1769011"/>
          </a:xfrm>
        </p:grpSpPr>
        <p:sp>
          <p:nvSpPr>
            <p:cNvPr id="7" name="TextBox 6">
              <a:extLst>
                <a:ext uri="{FF2B5EF4-FFF2-40B4-BE49-F238E27FC236}">
                  <a16:creationId xmlns:a16="http://schemas.microsoft.com/office/drawing/2014/main" id="{E1153D92-CB99-6E63-E87F-D8D466C78F27}"/>
                </a:ext>
              </a:extLst>
            </p:cNvPr>
            <p:cNvSpPr txBox="1"/>
            <p:nvPr/>
          </p:nvSpPr>
          <p:spPr>
            <a:xfrm>
              <a:off x="5627168" y="5993428"/>
              <a:ext cx="18559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SG" sz="1200">
                  <a:latin typeface="Arial"/>
                </a:rPr>
                <a:t>Counter-Terrorism Agencies</a:t>
              </a:r>
              <a:endParaRPr lang="en-US" sz="1600"/>
            </a:p>
          </p:txBody>
        </p:sp>
        <p:pic>
          <p:nvPicPr>
            <p:cNvPr id="8" name="Picture 7" descr="Terrorism - Free weapons icons">
              <a:extLst>
                <a:ext uri="{FF2B5EF4-FFF2-40B4-BE49-F238E27FC236}">
                  <a16:creationId xmlns:a16="http://schemas.microsoft.com/office/drawing/2014/main" id="{4478E65E-A9C2-4094-5EC3-A67950071AFC}"/>
                </a:ext>
              </a:extLst>
            </p:cNvPr>
            <p:cNvPicPr>
              <a:picLocks noChangeAspect="1"/>
            </p:cNvPicPr>
            <p:nvPr/>
          </p:nvPicPr>
          <p:blipFill>
            <a:blip r:embed="rId4"/>
            <a:stretch>
              <a:fillRect/>
            </a:stretch>
          </p:blipFill>
          <p:spPr>
            <a:xfrm>
              <a:off x="6002446" y="4686082"/>
              <a:ext cx="1105384" cy="1124675"/>
            </a:xfrm>
            <a:prstGeom prst="rect">
              <a:avLst/>
            </a:prstGeom>
          </p:spPr>
        </p:pic>
      </p:grpSp>
      <p:grpSp>
        <p:nvGrpSpPr>
          <p:cNvPr id="18" name="Group 17"/>
          <p:cNvGrpSpPr/>
          <p:nvPr/>
        </p:nvGrpSpPr>
        <p:grpSpPr>
          <a:xfrm>
            <a:off x="7892843" y="4689460"/>
            <a:ext cx="1375776" cy="1765633"/>
            <a:chOff x="8495734" y="4689460"/>
            <a:chExt cx="1375776" cy="1765633"/>
          </a:xfrm>
        </p:grpSpPr>
        <p:sp>
          <p:nvSpPr>
            <p:cNvPr id="9" name="TextBox 8">
              <a:extLst>
                <a:ext uri="{FF2B5EF4-FFF2-40B4-BE49-F238E27FC236}">
                  <a16:creationId xmlns:a16="http://schemas.microsoft.com/office/drawing/2014/main" id="{FF79561F-7729-DD47-6770-E60822BA99F2}"/>
                </a:ext>
              </a:extLst>
            </p:cNvPr>
            <p:cNvSpPr txBox="1"/>
            <p:nvPr/>
          </p:nvSpPr>
          <p:spPr>
            <a:xfrm>
              <a:off x="8495734" y="5993428"/>
              <a:ext cx="13757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SG" sz="1200">
                  <a:latin typeface="Arial"/>
                </a:rPr>
                <a:t>Social Media Platforms</a:t>
              </a:r>
              <a:endParaRPr lang="en-US" sz="1600"/>
            </a:p>
          </p:txBody>
        </p:sp>
        <p:pic>
          <p:nvPicPr>
            <p:cNvPr id="10" name="Picture 9" descr="Social media - Free social media icons">
              <a:extLst>
                <a:ext uri="{FF2B5EF4-FFF2-40B4-BE49-F238E27FC236}">
                  <a16:creationId xmlns:a16="http://schemas.microsoft.com/office/drawing/2014/main" id="{8577CC52-2424-395A-4E22-BAFE170EB66E}"/>
                </a:ext>
              </a:extLst>
            </p:cNvPr>
            <p:cNvPicPr>
              <a:picLocks noChangeAspect="1"/>
            </p:cNvPicPr>
            <p:nvPr/>
          </p:nvPicPr>
          <p:blipFill>
            <a:blip r:embed="rId5"/>
            <a:stretch>
              <a:fillRect/>
            </a:stretch>
          </p:blipFill>
          <p:spPr>
            <a:xfrm>
              <a:off x="8644415" y="4689460"/>
              <a:ext cx="1078414" cy="1120167"/>
            </a:xfrm>
            <a:prstGeom prst="rect">
              <a:avLst/>
            </a:prstGeom>
          </p:spPr>
        </p:pic>
      </p:grpSp>
      <p:sp>
        <p:nvSpPr>
          <p:cNvPr id="16" name="Content Placeholder 2">
            <a:extLst>
              <a:ext uri="{FF2B5EF4-FFF2-40B4-BE49-F238E27FC236}">
                <a16:creationId xmlns:a16="http://schemas.microsoft.com/office/drawing/2014/main" id="{ADDAC195-7022-9731-ED1F-A661CB16BFCC}"/>
              </a:ext>
            </a:extLst>
          </p:cNvPr>
          <p:cNvSpPr txBox="1">
            <a:spLocks/>
          </p:cNvSpPr>
          <p:nvPr/>
        </p:nvSpPr>
        <p:spPr>
          <a:xfrm>
            <a:off x="6917356" y="1442943"/>
            <a:ext cx="4436444" cy="19189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SG" sz="1600" b="1">
                <a:solidFill>
                  <a:schemeClr val="accent1">
                    <a:lumMod val="20000"/>
                    <a:lumOff val="80000"/>
                  </a:schemeClr>
                </a:solidFill>
                <a:latin typeface="Calibri" panose="020F0502020204030204" pitchFamily="34" charset="0"/>
                <a:cs typeface="Calibri" panose="020F0502020204030204" pitchFamily="34" charset="0"/>
              </a:rPr>
              <a:t>MOTIVATIONS</a:t>
            </a:r>
            <a:endParaRPr lang="en-SG" sz="1600">
              <a:solidFill>
                <a:schemeClr val="accent1">
                  <a:lumMod val="20000"/>
                  <a:lumOff val="80000"/>
                </a:schemeClr>
              </a:solidFill>
              <a:latin typeface="Calibri" panose="020F0502020204030204" pitchFamily="34" charset="0"/>
              <a:cs typeface="Calibri" panose="020F0502020204030204" pitchFamily="34" charset="0"/>
            </a:endParaRPr>
          </a:p>
          <a:p>
            <a:pPr algn="just"/>
            <a:r>
              <a:rPr lang="en-SG" sz="1600">
                <a:solidFill>
                  <a:schemeClr val="accent1">
                    <a:lumMod val="20000"/>
                    <a:lumOff val="80000"/>
                  </a:schemeClr>
                </a:solidFill>
                <a:latin typeface="Calibri" panose="020F0502020204030204" pitchFamily="34" charset="0"/>
                <a:cs typeface="Calibri" panose="020F0502020204030204" pitchFamily="34" charset="0"/>
              </a:rPr>
              <a:t>Early Detection of Extremist Messaging</a:t>
            </a:r>
          </a:p>
          <a:p>
            <a:pPr algn="just"/>
            <a:r>
              <a:rPr lang="en-SG" sz="1600">
                <a:solidFill>
                  <a:schemeClr val="accent1">
                    <a:lumMod val="20000"/>
                    <a:lumOff val="80000"/>
                  </a:schemeClr>
                </a:solidFill>
                <a:latin typeface="Calibri" panose="020F0502020204030204" pitchFamily="34" charset="0"/>
                <a:cs typeface="Calibri" panose="020F0502020204030204" pitchFamily="34" charset="0"/>
              </a:rPr>
              <a:t>Improved Content Moderation</a:t>
            </a:r>
          </a:p>
          <a:p>
            <a:pPr algn="just"/>
            <a:r>
              <a:rPr lang="en-SG" sz="1600">
                <a:solidFill>
                  <a:schemeClr val="accent1">
                    <a:lumMod val="20000"/>
                    <a:lumOff val="80000"/>
                  </a:schemeClr>
                </a:solidFill>
                <a:latin typeface="Calibri" panose="020F0502020204030204" pitchFamily="34" charset="0"/>
                <a:cs typeface="Calibri" panose="020F0502020204030204" pitchFamily="34" charset="0"/>
              </a:rPr>
              <a:t>Strategic Countermeasures</a:t>
            </a:r>
          </a:p>
          <a:p>
            <a:pPr marL="0" indent="0" algn="just">
              <a:buFont typeface="Arial" panose="020B0604020202020204" pitchFamily="34" charset="0"/>
              <a:buNone/>
            </a:pPr>
            <a:endParaRPr lang="en-SG" sz="1400" b="1">
              <a:solidFill>
                <a:schemeClr val="accent1">
                  <a:lumMod val="20000"/>
                  <a:lumOff val="80000"/>
                </a:schemeClr>
              </a:solidFill>
              <a:latin typeface="Calibri" panose="020F0502020204030204" pitchFamily="34" charset="0"/>
              <a:cs typeface="Calibri" panose="020F0502020204030204" pitchFamily="34" charset="0"/>
            </a:endParaRPr>
          </a:p>
          <a:p>
            <a:pPr marL="0" indent="0" algn="just">
              <a:buFont typeface="Arial" panose="020B0604020202020204" pitchFamily="34" charset="0"/>
              <a:buNone/>
            </a:pPr>
            <a:endParaRPr lang="en-SG" sz="1400">
              <a:solidFill>
                <a:schemeClr val="accent1">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798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Rectangle 8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4366B-F1CD-6C65-82BC-9ECB7F101572}"/>
              </a:ext>
            </a:extLst>
          </p:cNvPr>
          <p:cNvSpPr>
            <a:spLocks noGrp="1"/>
          </p:cNvSpPr>
          <p:nvPr>
            <p:ph type="title"/>
          </p:nvPr>
        </p:nvSpPr>
        <p:spPr>
          <a:xfrm>
            <a:off x="456440" y="3662571"/>
            <a:ext cx="3041803" cy="2907802"/>
          </a:xfrm>
        </p:spPr>
        <p:txBody>
          <a:bodyPr vert="horz" lIns="91440" tIns="45720" rIns="91440" bIns="45720" rtlCol="0" anchor="t">
            <a:normAutofit/>
          </a:bodyPr>
          <a:lstStyle/>
          <a:p>
            <a:r>
              <a:rPr lang="en-US" sz="4000" b="1">
                <a:solidFill>
                  <a:srgbClr val="FFFFFF"/>
                </a:solidFill>
                <a:latin typeface="Calibri" panose="020F0502020204030204" pitchFamily="34" charset="0"/>
                <a:cs typeface="Calibri" panose="020F0502020204030204" pitchFamily="34" charset="0"/>
              </a:rPr>
              <a:t>Analysis of </a:t>
            </a:r>
            <a:r>
              <a:rPr lang="en-US" sz="4000" b="1">
                <a:solidFill>
                  <a:srgbClr val="44CEFF"/>
                </a:solidFill>
                <a:latin typeface="Calibri" panose="020F0502020204030204" pitchFamily="34" charset="0"/>
                <a:cs typeface="Calibri" panose="020F0502020204030204" pitchFamily="34" charset="0"/>
              </a:rPr>
              <a:t>Neutral</a:t>
            </a:r>
            <a:r>
              <a:rPr lang="en-US" sz="4000" b="1">
                <a:solidFill>
                  <a:srgbClr val="FFFFFF"/>
                </a:solidFill>
                <a:latin typeface="Calibri" panose="020F0502020204030204" pitchFamily="34" charset="0"/>
                <a:cs typeface="Calibri" panose="020F0502020204030204" pitchFamily="34" charset="0"/>
              </a:rPr>
              <a:t> Sentiment Tweets</a:t>
            </a:r>
          </a:p>
        </p:txBody>
      </p:sp>
      <p:pic>
        <p:nvPicPr>
          <p:cNvPr id="3" name="Picture 2" descr="A graph of a number of hashtags&#10;&#10;Description automatically generated">
            <a:extLst>
              <a:ext uri="{FF2B5EF4-FFF2-40B4-BE49-F238E27FC236}">
                <a16:creationId xmlns:a16="http://schemas.microsoft.com/office/drawing/2014/main" id="{1523B704-08BD-6048-C0CB-C3365BE3B179}"/>
              </a:ext>
            </a:extLst>
          </p:cNvPr>
          <p:cNvPicPr>
            <a:picLocks noChangeAspect="1"/>
          </p:cNvPicPr>
          <p:nvPr/>
        </p:nvPicPr>
        <p:blipFill>
          <a:blip r:embed="rId2"/>
          <a:stretch>
            <a:fillRect/>
          </a:stretch>
        </p:blipFill>
        <p:spPr>
          <a:xfrm>
            <a:off x="6618932" y="259080"/>
            <a:ext cx="5438756" cy="3185160"/>
          </a:xfrm>
          <a:prstGeom prst="rect">
            <a:avLst/>
          </a:prstGeom>
        </p:spPr>
      </p:pic>
      <p:pic>
        <p:nvPicPr>
          <p:cNvPr id="4" name="Picture 3" descr="A graph of a number of words&#10;&#10;Description automatically generated">
            <a:extLst>
              <a:ext uri="{FF2B5EF4-FFF2-40B4-BE49-F238E27FC236}">
                <a16:creationId xmlns:a16="http://schemas.microsoft.com/office/drawing/2014/main" id="{88559DDB-16AC-EC8B-43B8-CF360CD5B744}"/>
              </a:ext>
            </a:extLst>
          </p:cNvPr>
          <p:cNvPicPr>
            <a:picLocks noChangeAspect="1"/>
          </p:cNvPicPr>
          <p:nvPr/>
        </p:nvPicPr>
        <p:blipFill>
          <a:blip r:embed="rId3"/>
          <a:stretch>
            <a:fillRect/>
          </a:stretch>
        </p:blipFill>
        <p:spPr>
          <a:xfrm>
            <a:off x="1653502" y="274320"/>
            <a:ext cx="4991176" cy="2971800"/>
          </a:xfrm>
          <a:prstGeom prst="rect">
            <a:avLst/>
          </a:prstGeom>
        </p:spPr>
      </p:pic>
      <p:pic>
        <p:nvPicPr>
          <p:cNvPr id="5" name="Picture 4" descr="A close up of words&#10;&#10;Description automatically generated">
            <a:extLst>
              <a:ext uri="{FF2B5EF4-FFF2-40B4-BE49-F238E27FC236}">
                <a16:creationId xmlns:a16="http://schemas.microsoft.com/office/drawing/2014/main" id="{2A41D8D0-4D01-7566-C4C5-A6C8E010B5B0}"/>
              </a:ext>
            </a:extLst>
          </p:cNvPr>
          <p:cNvPicPr>
            <a:picLocks noChangeAspect="1"/>
          </p:cNvPicPr>
          <p:nvPr/>
        </p:nvPicPr>
        <p:blipFill>
          <a:blip r:embed="rId4"/>
          <a:stretch>
            <a:fillRect/>
          </a:stretch>
        </p:blipFill>
        <p:spPr>
          <a:xfrm>
            <a:off x="5286375" y="3652837"/>
            <a:ext cx="5650230" cy="2905125"/>
          </a:xfrm>
          <a:prstGeom prst="rect">
            <a:avLst/>
          </a:prstGeom>
        </p:spPr>
      </p:pic>
    </p:spTree>
    <p:extLst>
      <p:ext uri="{BB962C8B-B14F-4D97-AF65-F5344CB8AC3E}">
        <p14:creationId xmlns:p14="http://schemas.microsoft.com/office/powerpoint/2010/main" val="326731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1A4CCF4-1657-B75D-606B-E0291EE6E714}"/>
              </a:ext>
            </a:extLst>
          </p:cNvPr>
          <p:cNvSpPr txBox="1">
            <a:spLocks/>
          </p:cNvSpPr>
          <p:nvPr/>
        </p:nvSpPr>
        <p:spPr>
          <a:xfrm>
            <a:off x="838343" y="489455"/>
            <a:ext cx="6830817" cy="7453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b="1">
                <a:solidFill>
                  <a:schemeClr val="accent3"/>
                </a:solidFill>
                <a:latin typeface="Calibri" panose="020F0502020204030204" pitchFamily="34" charset="0"/>
                <a:cs typeface="Calibri" panose="020F0502020204030204" pitchFamily="34" charset="0"/>
              </a:rPr>
              <a:t>UNSUPERVISED LDA USING GENSIM</a:t>
            </a:r>
            <a:endParaRPr lang="en-US" sz="3200">
              <a:solidFill>
                <a:schemeClr val="accent3"/>
              </a:solidFill>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789FC92C-F284-5E99-86CB-EFD204588FA8}"/>
              </a:ext>
            </a:extLst>
          </p:cNvPr>
          <p:cNvGrpSpPr/>
          <p:nvPr/>
        </p:nvGrpSpPr>
        <p:grpSpPr>
          <a:xfrm>
            <a:off x="1389253" y="1648132"/>
            <a:ext cx="10176387" cy="1359310"/>
            <a:chOff x="540774" y="1580697"/>
            <a:chExt cx="10176387" cy="1359310"/>
          </a:xfrm>
        </p:grpSpPr>
        <p:cxnSp>
          <p:nvCxnSpPr>
            <p:cNvPr id="22" name="Straight Connector 21">
              <a:extLst>
                <a:ext uri="{FF2B5EF4-FFF2-40B4-BE49-F238E27FC236}">
                  <a16:creationId xmlns:a16="http://schemas.microsoft.com/office/drawing/2014/main" id="{276F20D2-1055-6177-7361-4386092B322D}"/>
                </a:ext>
              </a:extLst>
            </p:cNvPr>
            <p:cNvCxnSpPr>
              <a:cxnSpLocks/>
            </p:cNvCxnSpPr>
            <p:nvPr/>
          </p:nvCxnSpPr>
          <p:spPr>
            <a:xfrm>
              <a:off x="540774" y="1828800"/>
              <a:ext cx="425245" cy="7536"/>
            </a:xfrm>
            <a:prstGeom prst="line">
              <a:avLst/>
            </a:prstGeom>
          </p:spPr>
          <p:style>
            <a:lnRef idx="2">
              <a:schemeClr val="accent6"/>
            </a:lnRef>
            <a:fillRef idx="0">
              <a:schemeClr val="accent6"/>
            </a:fillRef>
            <a:effectRef idx="1">
              <a:schemeClr val="accent6"/>
            </a:effectRef>
            <a:fontRef idx="minor">
              <a:schemeClr val="tx1"/>
            </a:fontRef>
          </p:style>
        </p:cxnSp>
        <p:cxnSp>
          <p:nvCxnSpPr>
            <p:cNvPr id="25" name="Straight Connector 24">
              <a:extLst>
                <a:ext uri="{FF2B5EF4-FFF2-40B4-BE49-F238E27FC236}">
                  <a16:creationId xmlns:a16="http://schemas.microsoft.com/office/drawing/2014/main" id="{2479FEEC-F36A-C61E-8541-415CF890835B}"/>
                </a:ext>
              </a:extLst>
            </p:cNvPr>
            <p:cNvCxnSpPr/>
            <p:nvPr/>
          </p:nvCxnSpPr>
          <p:spPr>
            <a:xfrm>
              <a:off x="540775" y="1828801"/>
              <a:ext cx="0" cy="1101374"/>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A4D1C3EE-4514-F4E0-807B-7FCDF750982B}"/>
                </a:ext>
              </a:extLst>
            </p:cNvPr>
            <p:cNvCxnSpPr/>
            <p:nvPr/>
          </p:nvCxnSpPr>
          <p:spPr>
            <a:xfrm>
              <a:off x="540774" y="2940007"/>
              <a:ext cx="1017638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 name="Straight Connector 28">
              <a:extLst>
                <a:ext uri="{FF2B5EF4-FFF2-40B4-BE49-F238E27FC236}">
                  <a16:creationId xmlns:a16="http://schemas.microsoft.com/office/drawing/2014/main" id="{29409EA3-A8D2-48EB-0D74-2B424683B9F0}"/>
                </a:ext>
              </a:extLst>
            </p:cNvPr>
            <p:cNvCxnSpPr/>
            <p:nvPr/>
          </p:nvCxnSpPr>
          <p:spPr>
            <a:xfrm flipV="1">
              <a:off x="10717161" y="1846168"/>
              <a:ext cx="0" cy="1093839"/>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78E255EC-CB45-C170-77CA-5CE149CFF2D5}"/>
                </a:ext>
              </a:extLst>
            </p:cNvPr>
            <p:cNvCxnSpPr/>
            <p:nvPr/>
          </p:nvCxnSpPr>
          <p:spPr>
            <a:xfrm>
              <a:off x="8998974" y="1836336"/>
              <a:ext cx="1718187" cy="0"/>
            </a:xfrm>
            <a:prstGeom prst="line">
              <a:avLst/>
            </a:prstGeom>
          </p:spPr>
          <p:style>
            <a:lnRef idx="2">
              <a:schemeClr val="accent6"/>
            </a:lnRef>
            <a:fillRef idx="0">
              <a:schemeClr val="accent6"/>
            </a:fillRef>
            <a:effectRef idx="1">
              <a:schemeClr val="accent6"/>
            </a:effectRef>
            <a:fontRef idx="minor">
              <a:schemeClr val="tx1"/>
            </a:fontRef>
          </p:style>
        </p:cxnSp>
        <p:sp>
          <p:nvSpPr>
            <p:cNvPr id="32" name="TextBox 31">
              <a:extLst>
                <a:ext uri="{FF2B5EF4-FFF2-40B4-BE49-F238E27FC236}">
                  <a16:creationId xmlns:a16="http://schemas.microsoft.com/office/drawing/2014/main" id="{637660C8-843A-923E-5426-F9961627DD0D}"/>
                </a:ext>
              </a:extLst>
            </p:cNvPr>
            <p:cNvSpPr txBox="1"/>
            <p:nvPr/>
          </p:nvSpPr>
          <p:spPr>
            <a:xfrm>
              <a:off x="704235" y="2139033"/>
              <a:ext cx="9678628" cy="672269"/>
            </a:xfrm>
            <a:prstGeom prst="rect">
              <a:avLst/>
            </a:prstGeom>
            <a:noFill/>
          </p:spPr>
          <p:txBody>
            <a:bodyPr wrap="square" rtlCol="0">
              <a:spAutoFit/>
            </a:bodyPr>
            <a:lstStyle/>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Commonly used French words biasing the topics.</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Dealing with informal English used in tweets, special characters and spelling errors.</a:t>
              </a:r>
            </a:p>
          </p:txBody>
        </p:sp>
        <p:sp>
          <p:nvSpPr>
            <p:cNvPr id="2" name="Rounded Rectangle 1">
              <a:extLst>
                <a:ext uri="{FF2B5EF4-FFF2-40B4-BE49-F238E27FC236}">
                  <a16:creationId xmlns:a16="http://schemas.microsoft.com/office/drawing/2014/main" id="{CA5801A8-5A83-058C-7C2B-2076974BF79B}"/>
                </a:ext>
              </a:extLst>
            </p:cNvPr>
            <p:cNvSpPr/>
            <p:nvPr/>
          </p:nvSpPr>
          <p:spPr>
            <a:xfrm>
              <a:off x="966019" y="1580697"/>
              <a:ext cx="8977549" cy="511278"/>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Perform pre-processing to remove top foreign words to help align topic modelling results</a:t>
              </a:r>
            </a:p>
          </p:txBody>
        </p:sp>
      </p:grpSp>
      <p:sp>
        <p:nvSpPr>
          <p:cNvPr id="4" name="Rounded Rectangle 3">
            <a:extLst>
              <a:ext uri="{FF2B5EF4-FFF2-40B4-BE49-F238E27FC236}">
                <a16:creationId xmlns:a16="http://schemas.microsoft.com/office/drawing/2014/main" id="{79088671-0CB5-8BB5-3D15-CC55024D3449}"/>
              </a:ext>
            </a:extLst>
          </p:cNvPr>
          <p:cNvSpPr/>
          <p:nvPr/>
        </p:nvSpPr>
        <p:spPr>
          <a:xfrm>
            <a:off x="1782544" y="5047598"/>
            <a:ext cx="4192230" cy="50951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Select optimum number of topics</a:t>
            </a:r>
          </a:p>
        </p:txBody>
      </p:sp>
      <p:cxnSp>
        <p:nvCxnSpPr>
          <p:cNvPr id="10" name="Straight Connector 9">
            <a:extLst>
              <a:ext uri="{FF2B5EF4-FFF2-40B4-BE49-F238E27FC236}">
                <a16:creationId xmlns:a16="http://schemas.microsoft.com/office/drawing/2014/main" id="{ABFCF733-3181-B1E1-0359-DFD09FD2B277}"/>
              </a:ext>
            </a:extLst>
          </p:cNvPr>
          <p:cNvCxnSpPr>
            <a:cxnSpLocks/>
          </p:cNvCxnSpPr>
          <p:nvPr/>
        </p:nvCxnSpPr>
        <p:spPr>
          <a:xfrm flipH="1" flipV="1">
            <a:off x="1389253" y="5301471"/>
            <a:ext cx="393291" cy="883"/>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44EE6EB-7DC2-6D37-2BBE-F5F9B78A8A23}"/>
              </a:ext>
            </a:extLst>
          </p:cNvPr>
          <p:cNvCxnSpPr>
            <a:cxnSpLocks/>
          </p:cNvCxnSpPr>
          <p:nvPr/>
        </p:nvCxnSpPr>
        <p:spPr>
          <a:xfrm>
            <a:off x="1389253" y="5301471"/>
            <a:ext cx="0" cy="10938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8B59396-3B73-25B7-1437-A865D9E2921F}"/>
              </a:ext>
            </a:extLst>
          </p:cNvPr>
          <p:cNvCxnSpPr>
            <a:cxnSpLocks/>
          </p:cNvCxnSpPr>
          <p:nvPr/>
        </p:nvCxnSpPr>
        <p:spPr>
          <a:xfrm>
            <a:off x="1389253" y="6395310"/>
            <a:ext cx="1011739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40F6798F-9F6C-A777-6DF5-61A20F281780}"/>
              </a:ext>
            </a:extLst>
          </p:cNvPr>
          <p:cNvCxnSpPr/>
          <p:nvPr/>
        </p:nvCxnSpPr>
        <p:spPr>
          <a:xfrm flipV="1">
            <a:off x="11506646" y="5301471"/>
            <a:ext cx="0" cy="1093839"/>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646BF7DB-21AD-8DBB-02D0-4ED5D4533151}"/>
              </a:ext>
            </a:extLst>
          </p:cNvPr>
          <p:cNvCxnSpPr>
            <a:cxnSpLocks/>
          </p:cNvCxnSpPr>
          <p:nvPr/>
        </p:nvCxnSpPr>
        <p:spPr>
          <a:xfrm flipV="1">
            <a:off x="5974774" y="5301471"/>
            <a:ext cx="5531872" cy="883"/>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id="{24E6C386-36BF-9C70-3356-896203F267A3}"/>
              </a:ext>
            </a:extLst>
          </p:cNvPr>
          <p:cNvSpPr txBox="1"/>
          <p:nvPr/>
        </p:nvSpPr>
        <p:spPr>
          <a:xfrm>
            <a:off x="1523361" y="5570046"/>
            <a:ext cx="10042275" cy="663771"/>
          </a:xfrm>
          <a:prstGeom prst="rect">
            <a:avLst/>
          </a:prstGeom>
          <a:noFill/>
        </p:spPr>
        <p:txBody>
          <a:bodyPr wrap="square" rtlCol="0">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Based on metrics like coherence scores and perplexity, select the optimum number of topics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Selection of number of topics can also be done based on human interpretability and overlap within topics.</a:t>
            </a:r>
          </a:p>
        </p:txBody>
      </p:sp>
      <p:sp>
        <p:nvSpPr>
          <p:cNvPr id="42" name="Rounded Rectangle 41">
            <a:extLst>
              <a:ext uri="{FF2B5EF4-FFF2-40B4-BE49-F238E27FC236}">
                <a16:creationId xmlns:a16="http://schemas.microsoft.com/office/drawing/2014/main" id="{BF7E135E-819C-166D-DCD1-8CA971D72042}"/>
              </a:ext>
            </a:extLst>
          </p:cNvPr>
          <p:cNvSpPr/>
          <p:nvPr/>
        </p:nvSpPr>
        <p:spPr>
          <a:xfrm>
            <a:off x="1929072" y="3116656"/>
            <a:ext cx="3855040" cy="448589"/>
          </a:xfrm>
          <a:prstGeom prst="roundRect">
            <a:avLst/>
          </a:prstGeom>
          <a:solidFill>
            <a:schemeClr val="accent5">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SG" b="1">
                <a:solidFill>
                  <a:schemeClr val="bg1"/>
                </a:solidFill>
                <a:latin typeface="Calibri" panose="020F0502020204030204" pitchFamily="34" charset="0"/>
                <a:cs typeface="Calibri" panose="020F0502020204030204" pitchFamily="34" charset="0"/>
              </a:rPr>
              <a:t>Using </a:t>
            </a:r>
            <a:r>
              <a:rPr lang="en-SG" b="1" err="1">
                <a:solidFill>
                  <a:schemeClr val="bg1"/>
                </a:solidFill>
                <a:latin typeface="Calibri" panose="020F0502020204030204" pitchFamily="34" charset="0"/>
                <a:cs typeface="Calibri" panose="020F0502020204030204" pitchFamily="34" charset="0"/>
              </a:rPr>
              <a:t>Gensim</a:t>
            </a:r>
            <a:r>
              <a:rPr lang="en-SG" b="1">
                <a:solidFill>
                  <a:schemeClr val="bg1"/>
                </a:solidFill>
                <a:latin typeface="Calibri" panose="020F0502020204030204" pitchFamily="34" charset="0"/>
                <a:cs typeface="Calibri" panose="020F0502020204030204" pitchFamily="34" charset="0"/>
              </a:rPr>
              <a:t> for Topic Modelling</a:t>
            </a:r>
            <a:endParaRPr kumimoji="0" lang="en-SG"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cxnSp>
        <p:nvCxnSpPr>
          <p:cNvPr id="43" name="Straight Connector 42">
            <a:extLst>
              <a:ext uri="{FF2B5EF4-FFF2-40B4-BE49-F238E27FC236}">
                <a16:creationId xmlns:a16="http://schemas.microsoft.com/office/drawing/2014/main" id="{29ADDC55-2D05-79E6-596F-4D1AF12BC164}"/>
              </a:ext>
            </a:extLst>
          </p:cNvPr>
          <p:cNvCxnSpPr/>
          <p:nvPr/>
        </p:nvCxnSpPr>
        <p:spPr>
          <a:xfrm>
            <a:off x="1389254" y="3303953"/>
            <a:ext cx="0" cy="1500064"/>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DA08F56A-171A-C62C-080E-8DD0C02DAE86}"/>
              </a:ext>
            </a:extLst>
          </p:cNvPr>
          <p:cNvCxnSpPr/>
          <p:nvPr/>
        </p:nvCxnSpPr>
        <p:spPr>
          <a:xfrm>
            <a:off x="1389253" y="4817409"/>
            <a:ext cx="1027632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BDA9A9-3EEF-EF9A-63E7-C112BFDA3B76}"/>
              </a:ext>
            </a:extLst>
          </p:cNvPr>
          <p:cNvCxnSpPr>
            <a:cxnSpLocks/>
          </p:cNvCxnSpPr>
          <p:nvPr/>
        </p:nvCxnSpPr>
        <p:spPr>
          <a:xfrm flipH="1" flipV="1">
            <a:off x="11665579" y="3294141"/>
            <a:ext cx="1" cy="1531674"/>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409495C1-6DA6-7699-66CE-FD03610C8C80}"/>
              </a:ext>
            </a:extLst>
          </p:cNvPr>
          <p:cNvCxnSpPr>
            <a:cxnSpLocks/>
          </p:cNvCxnSpPr>
          <p:nvPr/>
        </p:nvCxnSpPr>
        <p:spPr>
          <a:xfrm flipV="1">
            <a:off x="5784112" y="3301055"/>
            <a:ext cx="5881468" cy="39896"/>
          </a:xfrm>
          <a:prstGeom prst="line">
            <a:avLst/>
          </a:prstGeom>
        </p:spPr>
        <p:style>
          <a:lnRef idx="2">
            <a:schemeClr val="accent5"/>
          </a:lnRef>
          <a:fillRef idx="0">
            <a:schemeClr val="accent5"/>
          </a:fillRef>
          <a:effectRef idx="1">
            <a:schemeClr val="accent5"/>
          </a:effectRef>
          <a:fontRef idx="minor">
            <a:schemeClr val="tx1"/>
          </a:fontRef>
        </p:style>
      </p:cxnSp>
      <p:sp>
        <p:nvSpPr>
          <p:cNvPr id="47" name="TextBox 46">
            <a:extLst>
              <a:ext uri="{FF2B5EF4-FFF2-40B4-BE49-F238E27FC236}">
                <a16:creationId xmlns:a16="http://schemas.microsoft.com/office/drawing/2014/main" id="{EE8BDDC7-5509-4D24-1D15-CAA3B7EDB73F}"/>
              </a:ext>
            </a:extLst>
          </p:cNvPr>
          <p:cNvSpPr txBox="1"/>
          <p:nvPr/>
        </p:nvSpPr>
        <p:spPr>
          <a:xfrm>
            <a:off x="1517078" y="3726742"/>
            <a:ext cx="9777443" cy="830997"/>
          </a:xfrm>
          <a:prstGeom prst="rect">
            <a:avLst/>
          </a:prstGeom>
          <a:noFill/>
        </p:spPr>
        <p:txBody>
          <a:bodyPr wrap="square" rtlCol="0">
            <a:spAutoFit/>
          </a:bodyPr>
          <a:lstStyle/>
          <a:p>
            <a:pPr marL="285750" indent="-285750" algn="just">
              <a:buFont typeface="Arial" panose="020B0604020202020204" pitchFamily="34" charset="0"/>
              <a:buChar char="•"/>
            </a:pPr>
            <a:r>
              <a:rPr lang="en-SG" sz="1600" err="1">
                <a:latin typeface="Calibri" panose="020F0502020204030204" pitchFamily="34" charset="0"/>
                <a:cs typeface="Calibri" panose="020F0502020204030204" pitchFamily="34" charset="0"/>
              </a:rPr>
              <a:t>Gensim</a:t>
            </a:r>
            <a:r>
              <a:rPr lang="en-SG" sz="1600">
                <a:latin typeface="Calibri" panose="020F0502020204030204" pitchFamily="34" charset="0"/>
                <a:cs typeface="Calibri" panose="020F0502020204030204" pitchFamily="34" charset="0"/>
              </a:rPr>
              <a:t> is designed for unsupervised topic </a:t>
            </a:r>
            <a:r>
              <a:rPr lang="en-SG" sz="1600" err="1">
                <a:latin typeface="Calibri" panose="020F0502020204030204" pitchFamily="34" charset="0"/>
                <a:cs typeface="Calibri" panose="020F0502020204030204" pitchFamily="34" charset="0"/>
              </a:rPr>
              <a:t>modeling</a:t>
            </a:r>
            <a:r>
              <a:rPr lang="en-SG" sz="1600">
                <a:latin typeface="Calibri" panose="020F0502020204030204" pitchFamily="34" charset="0"/>
                <a:cs typeface="Calibri" panose="020F0502020204030204" pitchFamily="34" charset="0"/>
              </a:rPr>
              <a:t> and document similarity analysis.</a:t>
            </a:r>
          </a:p>
          <a:p>
            <a:pPr marL="285750" indent="-285750" algn="just">
              <a:buFont typeface="Arial" panose="020B0604020202020204" pitchFamily="34" charset="0"/>
              <a:buChar char="•"/>
            </a:pPr>
            <a:r>
              <a:rPr lang="en-SG" sz="1600">
                <a:latin typeface="Calibri" panose="020F0502020204030204" pitchFamily="34" charset="0"/>
                <a:cs typeface="Calibri" panose="020F0502020204030204" pitchFamily="34" charset="0"/>
              </a:rPr>
              <a:t>After </a:t>
            </a:r>
            <a:r>
              <a:rPr lang="en-SG" sz="1600" err="1">
                <a:latin typeface="Calibri" panose="020F0502020204030204" pitchFamily="34" charset="0"/>
                <a:cs typeface="Calibri" panose="020F0502020204030204" pitchFamily="34" charset="0"/>
              </a:rPr>
              <a:t>preprocessing</a:t>
            </a:r>
            <a:r>
              <a:rPr lang="en-SG" sz="1600">
                <a:latin typeface="Calibri" panose="020F0502020204030204" pitchFamily="34" charset="0"/>
                <a:cs typeface="Calibri" panose="020F0502020204030204" pitchFamily="34" charset="0"/>
              </a:rPr>
              <a:t> the text, a dictionary and bag-of-words corpus is created.</a:t>
            </a:r>
          </a:p>
          <a:p>
            <a:pPr marL="285750" indent="-285750" algn="just">
              <a:buFont typeface="Arial" panose="020B0604020202020204" pitchFamily="34" charset="0"/>
              <a:buChar char="•"/>
            </a:pPr>
            <a:r>
              <a:rPr lang="en-SG" sz="1600" err="1">
                <a:latin typeface="Calibri" panose="020F0502020204030204" pitchFamily="34" charset="0"/>
                <a:cs typeface="Calibri" panose="020F0502020204030204" pitchFamily="34" charset="0"/>
              </a:rPr>
              <a:t>LDAModel</a:t>
            </a:r>
            <a:r>
              <a:rPr lang="en-SG" sz="1600">
                <a:latin typeface="Calibri" panose="020F0502020204030204" pitchFamily="34" charset="0"/>
                <a:cs typeface="Calibri" panose="020F0502020204030204" pitchFamily="34" charset="0"/>
              </a:rPr>
              <a:t> is used to extract coherent topics from the corpus.</a:t>
            </a:r>
          </a:p>
        </p:txBody>
      </p:sp>
      <p:cxnSp>
        <p:nvCxnSpPr>
          <p:cNvPr id="49" name="Straight Connector 48">
            <a:extLst>
              <a:ext uri="{FF2B5EF4-FFF2-40B4-BE49-F238E27FC236}">
                <a16:creationId xmlns:a16="http://schemas.microsoft.com/office/drawing/2014/main" id="{C6D7EFDA-00A6-9FD7-ED7F-84D4393810B6}"/>
              </a:ext>
            </a:extLst>
          </p:cNvPr>
          <p:cNvCxnSpPr>
            <a:cxnSpLocks/>
          </p:cNvCxnSpPr>
          <p:nvPr/>
        </p:nvCxnSpPr>
        <p:spPr>
          <a:xfrm>
            <a:off x="1389253" y="3340951"/>
            <a:ext cx="539819"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28" name="Group 2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3"/>
          </a:solidFill>
        </p:grpSpPr>
        <p:sp>
          <p:nvSpPr>
            <p:cNvPr id="30" name="Rectangle 2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itle 1">
            <a:extLst>
              <a:ext uri="{FF2B5EF4-FFF2-40B4-BE49-F238E27FC236}">
                <a16:creationId xmlns:a16="http://schemas.microsoft.com/office/drawing/2014/main" id="{883038E7-738F-CF80-D39B-46E12E883E1D}"/>
              </a:ext>
            </a:extLst>
          </p:cNvPr>
          <p:cNvSpPr txBox="1">
            <a:spLocks/>
          </p:cNvSpPr>
          <p:nvPr/>
        </p:nvSpPr>
        <p:spPr>
          <a:xfrm rot="16200000">
            <a:off x="-2175452" y="2050092"/>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a:solidFill>
                  <a:schemeClr val="bg1"/>
                </a:solidFill>
                <a:latin typeface="Calibri" panose="020F0502020204030204" pitchFamily="34" charset="0"/>
                <a:cs typeface="Calibri" panose="020F0502020204030204" pitchFamily="34" charset="0"/>
              </a:rPr>
              <a:t>STEP 3:  </a:t>
            </a:r>
            <a:r>
              <a:rPr lang="en-SG" sz="3200" b="1">
                <a:solidFill>
                  <a:schemeClr val="bg1"/>
                </a:solidFill>
                <a:latin typeface="Calibri" panose="020F0502020204030204" pitchFamily="34" charset="0"/>
                <a:cs typeface="Calibri" panose="020F0502020204030204" pitchFamily="34" charset="0"/>
              </a:rPr>
              <a:t>TOPIC MODELLING  </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668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7D8A-382C-42DF-A2E2-F841E97F83A7}"/>
              </a:ext>
            </a:extLst>
          </p:cNvPr>
          <p:cNvSpPr>
            <a:spLocks noGrp="1"/>
          </p:cNvSpPr>
          <p:nvPr>
            <p:ph type="title"/>
          </p:nvPr>
        </p:nvSpPr>
        <p:spPr>
          <a:xfrm>
            <a:off x="838200" y="656206"/>
            <a:ext cx="10419735" cy="929129"/>
          </a:xfrm>
        </p:spPr>
        <p:txBody>
          <a:bodyPr>
            <a:noAutofit/>
          </a:bodyPr>
          <a:lstStyle/>
          <a:p>
            <a:r>
              <a:rPr lang="en-US" sz="3200" b="1">
                <a:solidFill>
                  <a:schemeClr val="accent3"/>
                </a:solidFill>
                <a:latin typeface="Calibri" panose="020F0502020204030204" pitchFamily="34" charset="0"/>
                <a:cs typeface="Calibri" panose="020F0502020204030204" pitchFamily="34" charset="0"/>
              </a:rPr>
              <a:t>VISUALIZING RESULTS OF UNSUPERVISED LDA: </a:t>
            </a:r>
            <a:br>
              <a:rPr lang="en-US" sz="3200" b="1">
                <a:solidFill>
                  <a:schemeClr val="accent3"/>
                </a:solidFill>
                <a:latin typeface="Calibri" panose="020F0502020204030204" pitchFamily="34" charset="0"/>
                <a:cs typeface="Calibri" panose="020F0502020204030204" pitchFamily="34" charset="0"/>
              </a:rPr>
            </a:br>
            <a:r>
              <a:rPr lang="en-US" sz="3200" b="1">
                <a:solidFill>
                  <a:schemeClr val="accent3"/>
                </a:solidFill>
                <a:latin typeface="Calibri" panose="020F0502020204030204" pitchFamily="34" charset="0"/>
                <a:cs typeface="Calibri" panose="020F0502020204030204" pitchFamily="34" charset="0"/>
              </a:rPr>
              <a:t>POSITIVE SENTIMENT</a:t>
            </a:r>
            <a:endParaRPr lang="en-IN" sz="3200" b="1">
              <a:solidFill>
                <a:schemeClr val="accent3"/>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EAAED9D9-8244-690A-ECFD-339F85EB6DC3}"/>
              </a:ext>
            </a:extLst>
          </p:cNvPr>
          <p:cNvPicPr>
            <a:picLocks noGrp="1" noChangeAspect="1"/>
          </p:cNvPicPr>
          <p:nvPr>
            <p:ph idx="1"/>
          </p:nvPr>
        </p:nvPicPr>
        <p:blipFill>
          <a:blip r:embed="rId3"/>
          <a:stretch>
            <a:fillRect/>
          </a:stretch>
        </p:blipFill>
        <p:spPr>
          <a:xfrm>
            <a:off x="4501810" y="1835232"/>
            <a:ext cx="7180273" cy="3542329"/>
          </a:xfrm>
        </p:spPr>
      </p:pic>
      <p:sp>
        <p:nvSpPr>
          <p:cNvPr id="6" name="Rectangle 5">
            <a:extLst>
              <a:ext uri="{FF2B5EF4-FFF2-40B4-BE49-F238E27FC236}">
                <a16:creationId xmlns:a16="http://schemas.microsoft.com/office/drawing/2014/main" id="{8C642FD3-74A9-2149-B91E-8DFF72E12721}"/>
              </a:ext>
            </a:extLst>
          </p:cNvPr>
          <p:cNvSpPr/>
          <p:nvPr/>
        </p:nvSpPr>
        <p:spPr>
          <a:xfrm>
            <a:off x="838200" y="1835232"/>
            <a:ext cx="3085214" cy="481044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atin typeface="Calibri" panose="020F0502020204030204" pitchFamily="34" charset="0"/>
                <a:cs typeface="Calibri" panose="020F0502020204030204" pitchFamily="34" charset="0"/>
              </a:rPr>
              <a:t>Interpreting results of Unsupervised LDA:</a:t>
            </a:r>
            <a:br>
              <a:rPr lang="en-US" b="1">
                <a:latin typeface="Calibri" panose="020F0502020204030204" pitchFamily="34" charset="0"/>
                <a:cs typeface="Calibri" panose="020F0502020204030204" pitchFamily="34" charset="0"/>
              </a:rPr>
            </a:b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The number of prominent topics can be estimated at 5-6.</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Topic 1 is the most prominent in the positive sentiment tweets consuming 19.6% of tokens.</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Slight overlap of tokens between topics 5 &amp; 6</a:t>
            </a:r>
            <a:endParaRPr lang="en-IN">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5E01E3DC-FA9A-8C27-C53A-38F43CF3C78A}"/>
              </a:ext>
            </a:extLst>
          </p:cNvPr>
          <p:cNvSpPr/>
          <p:nvPr/>
        </p:nvSpPr>
        <p:spPr>
          <a:xfrm>
            <a:off x="4501811" y="5502643"/>
            <a:ext cx="7180272" cy="579181"/>
          </a:xfrm>
          <a:prstGeom prst="rect">
            <a:avLst/>
          </a:prstGeom>
          <a:solidFill>
            <a:srgbClr val="D9983E"/>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Prominent words: </a:t>
            </a:r>
            <a:r>
              <a:rPr lang="en-US" err="1">
                <a:latin typeface="Calibri" panose="020F0502020204030204" pitchFamily="34" charset="0"/>
                <a:cs typeface="Calibri" panose="020F0502020204030204" pitchFamily="34" charset="0"/>
              </a:rPr>
              <a:t>allah</a:t>
            </a:r>
            <a:r>
              <a:rPr lang="en-US">
                <a:latin typeface="Calibri" panose="020F0502020204030204" pitchFamily="34" charset="0"/>
                <a:cs typeface="Calibri" panose="020F0502020204030204" pitchFamily="34" charset="0"/>
              </a:rPr>
              <a:t>, love, thanks, one, welcome, Syria, Quran</a:t>
            </a:r>
            <a:endParaRPr lang="en-IN">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9652A50-B01C-F383-667E-3BFA8D1B6BE5}"/>
              </a:ext>
            </a:extLst>
          </p:cNvPr>
          <p:cNvSpPr/>
          <p:nvPr/>
        </p:nvSpPr>
        <p:spPr>
          <a:xfrm>
            <a:off x="4501810" y="6154068"/>
            <a:ext cx="7180271" cy="491612"/>
          </a:xfrm>
          <a:prstGeom prst="rect">
            <a:avLst/>
          </a:prstGeom>
          <a:solidFill>
            <a:srgbClr val="C31C47"/>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Prominent twitter handles: </a:t>
            </a:r>
            <a:r>
              <a:rPr lang="en-US" err="1">
                <a:latin typeface="Calibri" panose="020F0502020204030204" pitchFamily="34" charset="0"/>
                <a:cs typeface="Calibri" panose="020F0502020204030204" pitchFamily="34" charset="0"/>
              </a:rPr>
              <a:t>ramiallolah</a:t>
            </a:r>
            <a:endParaRPr lang="en-I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481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0C89E-690E-45E5-0E44-46A7DA974798}"/>
              </a:ext>
            </a:extLst>
          </p:cNvPr>
          <p:cNvSpPr txBox="1">
            <a:spLocks/>
          </p:cNvSpPr>
          <p:nvPr/>
        </p:nvSpPr>
        <p:spPr>
          <a:xfrm>
            <a:off x="853120" y="518407"/>
            <a:ext cx="10412360" cy="6922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b="1">
                <a:solidFill>
                  <a:schemeClr val="accent3"/>
                </a:solidFill>
                <a:latin typeface="Calibri" panose="020F0502020204030204" pitchFamily="34" charset="0"/>
                <a:cs typeface="Calibri" panose="020F0502020204030204" pitchFamily="34" charset="0"/>
              </a:rPr>
              <a:t>SEMI-SUPERVISED LDA USING GENSIM</a:t>
            </a:r>
            <a:endParaRPr lang="en-US" sz="3200">
              <a:solidFill>
                <a:schemeClr val="accent3"/>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60B32EB-9970-FEF4-4871-37C0292DFED0}"/>
              </a:ext>
            </a:extLst>
          </p:cNvPr>
          <p:cNvGrpSpPr/>
          <p:nvPr/>
        </p:nvGrpSpPr>
        <p:grpSpPr>
          <a:xfrm>
            <a:off x="1754372" y="2773422"/>
            <a:ext cx="9847732" cy="1967126"/>
            <a:chOff x="540774" y="1691285"/>
            <a:chExt cx="10176387" cy="1248722"/>
          </a:xfrm>
        </p:grpSpPr>
        <p:sp>
          <p:nvSpPr>
            <p:cNvPr id="6" name="Rounded Rectangle 5">
              <a:extLst>
                <a:ext uri="{FF2B5EF4-FFF2-40B4-BE49-F238E27FC236}">
                  <a16:creationId xmlns:a16="http://schemas.microsoft.com/office/drawing/2014/main" id="{951367C1-E4FA-59C3-3BF3-0668819EE174}"/>
                </a:ext>
              </a:extLst>
            </p:cNvPr>
            <p:cNvSpPr/>
            <p:nvPr/>
          </p:nvSpPr>
          <p:spPr>
            <a:xfrm>
              <a:off x="1075342" y="1691285"/>
              <a:ext cx="3063732" cy="270774"/>
            </a:xfrm>
            <a:prstGeom prst="roundRect">
              <a:avLst/>
            </a:prstGeom>
            <a:solidFill>
              <a:schemeClr val="accent5">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SG" b="1">
                  <a:solidFill>
                    <a:schemeClr val="bg1"/>
                  </a:solidFill>
                  <a:latin typeface="Calibri" panose="020F0502020204030204" pitchFamily="34" charset="0"/>
                  <a:cs typeface="Calibri" panose="020F0502020204030204" pitchFamily="34" charset="0"/>
                </a:rPr>
                <a:t>Research aims</a:t>
              </a:r>
              <a:endParaRPr kumimoji="0" lang="en-SG"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cxnSp>
          <p:nvCxnSpPr>
            <p:cNvPr id="8" name="Straight Connector 7">
              <a:extLst>
                <a:ext uri="{FF2B5EF4-FFF2-40B4-BE49-F238E27FC236}">
                  <a16:creationId xmlns:a16="http://schemas.microsoft.com/office/drawing/2014/main" id="{3B471C21-ECC0-F6C2-4E69-A8A60CAAE318}"/>
                </a:ext>
              </a:extLst>
            </p:cNvPr>
            <p:cNvCxnSpPr/>
            <p:nvPr/>
          </p:nvCxnSpPr>
          <p:spPr>
            <a:xfrm>
              <a:off x="540775" y="1828801"/>
              <a:ext cx="0" cy="1101374"/>
            </a:xfrm>
            <a:prstGeom prst="line">
              <a:avLst/>
            </a:prstGeom>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B0885E9B-08FB-009A-9113-26CA317C20D1}"/>
                </a:ext>
              </a:extLst>
            </p:cNvPr>
            <p:cNvCxnSpPr/>
            <p:nvPr/>
          </p:nvCxnSpPr>
          <p:spPr>
            <a:xfrm>
              <a:off x="540774" y="2940007"/>
              <a:ext cx="10176387"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9D415494-F0DA-A686-263C-42B610A60BB4}"/>
                </a:ext>
              </a:extLst>
            </p:cNvPr>
            <p:cNvCxnSpPr>
              <a:cxnSpLocks/>
            </p:cNvCxnSpPr>
            <p:nvPr/>
          </p:nvCxnSpPr>
          <p:spPr>
            <a:xfrm flipH="1" flipV="1">
              <a:off x="10717159" y="1821597"/>
              <a:ext cx="2" cy="111841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FD7C0FB6-FCDB-2614-BF6C-4372DCA7A595}"/>
                </a:ext>
              </a:extLst>
            </p:cNvPr>
            <p:cNvCxnSpPr>
              <a:cxnSpLocks/>
            </p:cNvCxnSpPr>
            <p:nvPr/>
          </p:nvCxnSpPr>
          <p:spPr>
            <a:xfrm flipV="1">
              <a:off x="4139074" y="1826672"/>
              <a:ext cx="6578086" cy="1"/>
            </a:xfrm>
            <a:prstGeom prst="line">
              <a:avLst/>
            </a:prstGeom>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2EDCC40D-D28E-ABC0-7A6C-1CC87E5308C0}"/>
                </a:ext>
              </a:extLst>
            </p:cNvPr>
            <p:cNvSpPr txBox="1"/>
            <p:nvPr/>
          </p:nvSpPr>
          <p:spPr>
            <a:xfrm>
              <a:off x="700509" y="1976799"/>
              <a:ext cx="9405954" cy="840113"/>
            </a:xfrm>
            <a:prstGeom prst="rect">
              <a:avLst/>
            </a:prstGeom>
            <a:noFill/>
          </p:spPr>
          <p:txBody>
            <a:bodyPr wrap="square" rtlCol="0">
              <a:spAutoFit/>
            </a:bodyPr>
            <a:lstStyle/>
            <a:p>
              <a:pPr marL="285750" indent="-285750" algn="just">
                <a:buFont typeface="Arial" panose="020B0604020202020204" pitchFamily="34" charset="0"/>
                <a:buChar char="•"/>
              </a:pPr>
              <a:r>
                <a:rPr lang="en-SG" sz="1600">
                  <a:solidFill>
                    <a:srgbClr val="000000"/>
                  </a:solidFill>
                  <a:latin typeface="Calibri" panose="020F0502020204030204" pitchFamily="34" charset="0"/>
                  <a:cs typeface="Calibri" panose="020F0502020204030204" pitchFamily="34" charset="0"/>
                </a:rPr>
                <a:t>Early Detection of Extremist Messaging – Differentiating between impeding attacks and recruitment instructions</a:t>
              </a:r>
              <a:endParaRPr lang="en-US" sz="160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SG" sz="1600">
                  <a:solidFill>
                    <a:srgbClr val="000000"/>
                  </a:solidFill>
                  <a:latin typeface="Calibri" panose="020F0502020204030204" pitchFamily="34" charset="0"/>
                  <a:cs typeface="Calibri" panose="020F0502020204030204" pitchFamily="34" charset="0"/>
                </a:rPr>
                <a:t>Improved Content Moderation – Differentiating radicalisation from other legitimate religious texts</a:t>
              </a:r>
              <a:endParaRPr lang="en-US" sz="160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SG" sz="1600">
                  <a:solidFill>
                    <a:srgbClr val="000000"/>
                  </a:solidFill>
                  <a:latin typeface="Calibri" panose="020F0502020204030204" pitchFamily="34" charset="0"/>
                  <a:cs typeface="Calibri" panose="020F0502020204030204" pitchFamily="34" charset="0"/>
                </a:rPr>
                <a:t>Strategic Countermeasures – Identify terrorist attack targets, counter-recruitment, counter-radicalisation, labelling of at-risk person based on retweets.</a:t>
              </a:r>
              <a:endParaRPr lang="en-SG" sz="1600">
                <a:latin typeface="Calibri" panose="020F0502020204030204" pitchFamily="34" charset="0"/>
                <a:cs typeface="Calibri" panose="020F0502020204030204" pitchFamily="34" charset="0"/>
              </a:endParaRPr>
            </a:p>
          </p:txBody>
        </p:sp>
      </p:grpSp>
      <p:grpSp>
        <p:nvGrpSpPr>
          <p:cNvPr id="17" name="Group 16">
            <a:extLst>
              <a:ext uri="{FF2B5EF4-FFF2-40B4-BE49-F238E27FC236}">
                <a16:creationId xmlns:a16="http://schemas.microsoft.com/office/drawing/2014/main" id="{C9FC9220-3EAE-B777-8C44-18303867BCE3}"/>
              </a:ext>
            </a:extLst>
          </p:cNvPr>
          <p:cNvGrpSpPr/>
          <p:nvPr/>
        </p:nvGrpSpPr>
        <p:grpSpPr>
          <a:xfrm>
            <a:off x="1733942" y="4854875"/>
            <a:ext cx="9736141" cy="1704620"/>
            <a:chOff x="702418" y="3288263"/>
            <a:chExt cx="9945205" cy="1131677"/>
          </a:xfrm>
        </p:grpSpPr>
        <p:grpSp>
          <p:nvGrpSpPr>
            <p:cNvPr id="18" name="Group 17">
              <a:extLst>
                <a:ext uri="{FF2B5EF4-FFF2-40B4-BE49-F238E27FC236}">
                  <a16:creationId xmlns:a16="http://schemas.microsoft.com/office/drawing/2014/main" id="{371F8B28-9088-44E6-38B8-8EE034AEF9B8}"/>
                </a:ext>
              </a:extLst>
            </p:cNvPr>
            <p:cNvGrpSpPr/>
            <p:nvPr/>
          </p:nvGrpSpPr>
          <p:grpSpPr>
            <a:xfrm>
              <a:off x="702418" y="3288263"/>
              <a:ext cx="9945204" cy="1128162"/>
              <a:chOff x="755267" y="3394677"/>
              <a:chExt cx="9945204" cy="1128162"/>
            </a:xfrm>
          </p:grpSpPr>
          <p:sp>
            <p:nvSpPr>
              <p:cNvPr id="20" name="Rounded Rectangle 19">
                <a:extLst>
                  <a:ext uri="{FF2B5EF4-FFF2-40B4-BE49-F238E27FC236}">
                    <a16:creationId xmlns:a16="http://schemas.microsoft.com/office/drawing/2014/main" id="{17BAA516-0CD6-E4A3-7F9D-3341EA34E471}"/>
                  </a:ext>
                </a:extLst>
              </p:cNvPr>
              <p:cNvSpPr/>
              <p:nvPr/>
            </p:nvSpPr>
            <p:spPr>
              <a:xfrm>
                <a:off x="1161239" y="3394677"/>
                <a:ext cx="6870139" cy="24844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SG" b="1">
                    <a:solidFill>
                      <a:schemeClr val="bg1"/>
                    </a:solidFill>
                    <a:latin typeface="Calibri" panose="020F0502020204030204" pitchFamily="34" charset="0"/>
                    <a:cs typeface="Calibri" panose="020F0502020204030204" pitchFamily="34" charset="0"/>
                  </a:rPr>
                  <a:t>Determine seed topics and seed words for all three sentiments</a:t>
                </a:r>
                <a:endParaRPr kumimoji="0" lang="en-SG" sz="18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EC91580C-5379-1923-5799-EB31DA2A1BAA}"/>
                  </a:ext>
                </a:extLst>
              </p:cNvPr>
              <p:cNvCxnSpPr>
                <a:cxnSpLocks/>
              </p:cNvCxnSpPr>
              <p:nvPr/>
            </p:nvCxnSpPr>
            <p:spPr>
              <a:xfrm flipH="1">
                <a:off x="755267" y="3518899"/>
                <a:ext cx="393290" cy="0"/>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4C7C7EC-E1F2-4358-2EC5-9C4A6DEB3968}"/>
                  </a:ext>
                </a:extLst>
              </p:cNvPr>
              <p:cNvCxnSpPr>
                <a:cxnSpLocks/>
              </p:cNvCxnSpPr>
              <p:nvPr/>
            </p:nvCxnSpPr>
            <p:spPr>
              <a:xfrm>
                <a:off x="757084" y="3523627"/>
                <a:ext cx="0" cy="999212"/>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20BC7F6-F12F-B407-13A6-F624D976F20D}"/>
                  </a:ext>
                </a:extLst>
              </p:cNvPr>
              <p:cNvCxnSpPr>
                <a:cxnSpLocks/>
              </p:cNvCxnSpPr>
              <p:nvPr/>
            </p:nvCxnSpPr>
            <p:spPr>
              <a:xfrm>
                <a:off x="757084" y="4522839"/>
                <a:ext cx="9943387"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19" name="TextBox 18">
              <a:extLst>
                <a:ext uri="{FF2B5EF4-FFF2-40B4-BE49-F238E27FC236}">
                  <a16:creationId xmlns:a16="http://schemas.microsoft.com/office/drawing/2014/main" id="{A656C8B9-FFEB-B7A6-04C3-F7F78F498D23}"/>
                </a:ext>
              </a:extLst>
            </p:cNvPr>
            <p:cNvSpPr txBox="1"/>
            <p:nvPr/>
          </p:nvSpPr>
          <p:spPr>
            <a:xfrm>
              <a:off x="934853" y="3599899"/>
              <a:ext cx="9712770" cy="820041"/>
            </a:xfrm>
            <a:prstGeom prst="rect">
              <a:avLst/>
            </a:prstGeom>
            <a:noFill/>
          </p:spPr>
          <p:txBody>
            <a:bodyPr wrap="square" rtlCol="0">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Based on research aims, prominent themes broadly circle Radicalization, Recruitment &amp; Propaganda</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Seed topics from each topic were identified aligning with the research aims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Seed words from the tweets corresponding to manually identified topics for each sentiment were identified for semi-supervised LDA.</a:t>
              </a:r>
            </a:p>
          </p:txBody>
        </p:sp>
      </p:grpSp>
      <p:grpSp>
        <p:nvGrpSpPr>
          <p:cNvPr id="53" name="Group 52">
            <a:extLst>
              <a:ext uri="{FF2B5EF4-FFF2-40B4-BE49-F238E27FC236}">
                <a16:creationId xmlns:a16="http://schemas.microsoft.com/office/drawing/2014/main" id="{C8F44008-8784-5BF0-17D0-B48621F09BE3}"/>
              </a:ext>
            </a:extLst>
          </p:cNvPr>
          <p:cNvGrpSpPr/>
          <p:nvPr/>
        </p:nvGrpSpPr>
        <p:grpSpPr>
          <a:xfrm>
            <a:off x="1747975" y="1169584"/>
            <a:ext cx="9736140" cy="1442613"/>
            <a:chOff x="540774" y="1691554"/>
            <a:chExt cx="10176387" cy="1248453"/>
          </a:xfrm>
        </p:grpSpPr>
        <p:cxnSp>
          <p:nvCxnSpPr>
            <p:cNvPr id="56" name="Straight Connector 55">
              <a:extLst>
                <a:ext uri="{FF2B5EF4-FFF2-40B4-BE49-F238E27FC236}">
                  <a16:creationId xmlns:a16="http://schemas.microsoft.com/office/drawing/2014/main" id="{8895A6B8-FC6A-1F03-5697-C556E763582E}"/>
                </a:ext>
              </a:extLst>
            </p:cNvPr>
            <p:cNvCxnSpPr/>
            <p:nvPr/>
          </p:nvCxnSpPr>
          <p:spPr>
            <a:xfrm>
              <a:off x="540775" y="1828801"/>
              <a:ext cx="0" cy="1101374"/>
            </a:xfrm>
            <a:prstGeom prst="line">
              <a:avLst/>
            </a:prstGeom>
          </p:spPr>
          <p:style>
            <a:lnRef idx="2">
              <a:schemeClr val="accent6"/>
            </a:lnRef>
            <a:fillRef idx="0">
              <a:schemeClr val="accent6"/>
            </a:fillRef>
            <a:effectRef idx="1">
              <a:schemeClr val="accent6"/>
            </a:effectRef>
            <a:fontRef idx="minor">
              <a:schemeClr val="tx1"/>
            </a:fontRef>
          </p:style>
        </p:cxnSp>
        <p:cxnSp>
          <p:nvCxnSpPr>
            <p:cNvPr id="57" name="Straight Connector 56">
              <a:extLst>
                <a:ext uri="{FF2B5EF4-FFF2-40B4-BE49-F238E27FC236}">
                  <a16:creationId xmlns:a16="http://schemas.microsoft.com/office/drawing/2014/main" id="{B519F057-4EB6-A935-5721-BB43CD495BA7}"/>
                </a:ext>
              </a:extLst>
            </p:cNvPr>
            <p:cNvCxnSpPr/>
            <p:nvPr/>
          </p:nvCxnSpPr>
          <p:spPr>
            <a:xfrm>
              <a:off x="540774" y="2940007"/>
              <a:ext cx="1017638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 name="Straight Connector 57">
              <a:extLst>
                <a:ext uri="{FF2B5EF4-FFF2-40B4-BE49-F238E27FC236}">
                  <a16:creationId xmlns:a16="http://schemas.microsoft.com/office/drawing/2014/main" id="{0CC914AC-13E1-A0A6-F6A1-865B8F295149}"/>
                </a:ext>
              </a:extLst>
            </p:cNvPr>
            <p:cNvCxnSpPr/>
            <p:nvPr/>
          </p:nvCxnSpPr>
          <p:spPr>
            <a:xfrm flipV="1">
              <a:off x="10717161" y="1846168"/>
              <a:ext cx="0" cy="1093839"/>
            </a:xfrm>
            <a:prstGeom prst="line">
              <a:avLst/>
            </a:prstGeom>
          </p:spPr>
          <p:style>
            <a:lnRef idx="2">
              <a:schemeClr val="accent6"/>
            </a:lnRef>
            <a:fillRef idx="0">
              <a:schemeClr val="accent6"/>
            </a:fillRef>
            <a:effectRef idx="1">
              <a:schemeClr val="accent6"/>
            </a:effectRef>
            <a:fontRef idx="minor">
              <a:schemeClr val="tx1"/>
            </a:fontRef>
          </p:style>
        </p:cxnSp>
        <p:cxnSp>
          <p:nvCxnSpPr>
            <p:cNvPr id="59" name="Straight Connector 58">
              <a:extLst>
                <a:ext uri="{FF2B5EF4-FFF2-40B4-BE49-F238E27FC236}">
                  <a16:creationId xmlns:a16="http://schemas.microsoft.com/office/drawing/2014/main" id="{CF326D6B-B6D9-8EC2-31C4-8AE93956C43A}"/>
                </a:ext>
              </a:extLst>
            </p:cNvPr>
            <p:cNvCxnSpPr>
              <a:cxnSpLocks/>
            </p:cNvCxnSpPr>
            <p:nvPr/>
          </p:nvCxnSpPr>
          <p:spPr>
            <a:xfrm>
              <a:off x="4180305" y="1834176"/>
              <a:ext cx="6536856" cy="2161"/>
            </a:xfrm>
            <a:prstGeom prst="line">
              <a:avLst/>
            </a:prstGeom>
          </p:spPr>
          <p:style>
            <a:lnRef idx="2">
              <a:schemeClr val="accent6"/>
            </a:lnRef>
            <a:fillRef idx="0">
              <a:schemeClr val="accent6"/>
            </a:fillRef>
            <a:effectRef idx="1">
              <a:schemeClr val="accent6"/>
            </a:effectRef>
            <a:fontRef idx="minor">
              <a:schemeClr val="tx1"/>
            </a:fontRef>
          </p:style>
        </p:cxnSp>
        <p:sp>
          <p:nvSpPr>
            <p:cNvPr id="60" name="TextBox 59">
              <a:extLst>
                <a:ext uri="{FF2B5EF4-FFF2-40B4-BE49-F238E27FC236}">
                  <a16:creationId xmlns:a16="http://schemas.microsoft.com/office/drawing/2014/main" id="{1E2571F1-1CE0-A9AD-1EED-21E583C07352}"/>
                </a:ext>
              </a:extLst>
            </p:cNvPr>
            <p:cNvSpPr txBox="1"/>
            <p:nvPr/>
          </p:nvSpPr>
          <p:spPr>
            <a:xfrm>
              <a:off x="704234" y="2064971"/>
              <a:ext cx="9678624" cy="843447"/>
            </a:xfrm>
            <a:prstGeom prst="rect">
              <a:avLst/>
            </a:prstGeom>
            <a:noFill/>
          </p:spPr>
          <p:txBody>
            <a:bodyPr wrap="square" rtlCol="0">
              <a:spAutoFit/>
            </a:bodyPr>
            <a:lstStyle/>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SG" sz="1600">
                  <a:solidFill>
                    <a:prstClr val="black"/>
                  </a:solidFill>
                  <a:latin typeface="Calibri" panose="020F0502020204030204" pitchFamily="34" charset="0"/>
                  <a:cs typeface="Calibri" panose="020F0502020204030204" pitchFamily="34" charset="0"/>
                </a:rPr>
                <a:t>Requirement to generate more relevant topics.</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Topics generated through Unsupervised LDA contain noise.</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SG" sz="1600">
                  <a:solidFill>
                    <a:prstClr val="black"/>
                  </a:solidFill>
                  <a:latin typeface="Calibri" panose="020F0502020204030204" pitchFamily="34" charset="0"/>
                  <a:cs typeface="Calibri" panose="020F0502020204030204" pitchFamily="34" charset="0"/>
                </a:rPr>
                <a:t>Seeding LDA using seed topics helps steer topic generation towards relevant domains.</a:t>
              </a:r>
              <a:endParaRPr kumimoji="0" lang="en-SG" sz="16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54" name="Rounded Rectangle 53">
              <a:extLst>
                <a:ext uri="{FF2B5EF4-FFF2-40B4-BE49-F238E27FC236}">
                  <a16:creationId xmlns:a16="http://schemas.microsoft.com/office/drawing/2014/main" id="{FE10A019-377D-12A6-582B-AFE420767AC9}"/>
                </a:ext>
              </a:extLst>
            </p:cNvPr>
            <p:cNvSpPr/>
            <p:nvPr/>
          </p:nvSpPr>
          <p:spPr>
            <a:xfrm>
              <a:off x="958705" y="1691554"/>
              <a:ext cx="3467310" cy="291044"/>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Need for Semi-Supervised LDA</a:t>
              </a:r>
            </a:p>
          </p:txBody>
        </p:sp>
      </p:grpSp>
      <p:cxnSp>
        <p:nvCxnSpPr>
          <p:cNvPr id="66" name="Straight Connector 65">
            <a:extLst>
              <a:ext uri="{FF2B5EF4-FFF2-40B4-BE49-F238E27FC236}">
                <a16:creationId xmlns:a16="http://schemas.microsoft.com/office/drawing/2014/main" id="{5C6D429C-8DC8-02B8-C4B3-67BE184CF25C}"/>
              </a:ext>
            </a:extLst>
          </p:cNvPr>
          <p:cNvCxnSpPr>
            <a:cxnSpLocks/>
          </p:cNvCxnSpPr>
          <p:nvPr/>
        </p:nvCxnSpPr>
        <p:spPr>
          <a:xfrm>
            <a:off x="8857098" y="5041988"/>
            <a:ext cx="2627018" cy="712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a:extLst>
              <a:ext uri="{FF2B5EF4-FFF2-40B4-BE49-F238E27FC236}">
                <a16:creationId xmlns:a16="http://schemas.microsoft.com/office/drawing/2014/main" id="{5FDF97DD-9486-F7F4-0DCE-6146BD99568D}"/>
              </a:ext>
            </a:extLst>
          </p:cNvPr>
          <p:cNvCxnSpPr>
            <a:cxnSpLocks/>
          </p:cNvCxnSpPr>
          <p:nvPr/>
        </p:nvCxnSpPr>
        <p:spPr>
          <a:xfrm>
            <a:off x="11457657" y="5049108"/>
            <a:ext cx="7955" cy="1505091"/>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a:extLst>
              <a:ext uri="{FF2B5EF4-FFF2-40B4-BE49-F238E27FC236}">
                <a16:creationId xmlns:a16="http://schemas.microsoft.com/office/drawing/2014/main" id="{080CCCD0-5E46-42FE-0EB3-F176C15F90EF}"/>
              </a:ext>
            </a:extLst>
          </p:cNvPr>
          <p:cNvCxnSpPr>
            <a:cxnSpLocks/>
          </p:cNvCxnSpPr>
          <p:nvPr/>
        </p:nvCxnSpPr>
        <p:spPr>
          <a:xfrm>
            <a:off x="1747975" y="2978704"/>
            <a:ext cx="523701" cy="7995"/>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29C5A960-6956-99A9-72F7-D55C42BEBDD4}"/>
              </a:ext>
            </a:extLst>
          </p:cNvPr>
          <p:cNvCxnSpPr>
            <a:cxnSpLocks/>
          </p:cNvCxnSpPr>
          <p:nvPr/>
        </p:nvCxnSpPr>
        <p:spPr>
          <a:xfrm flipV="1">
            <a:off x="1747975" y="1334387"/>
            <a:ext cx="399851" cy="2497"/>
          </a:xfrm>
          <a:prstGeom prst="line">
            <a:avLst/>
          </a:prstGeom>
        </p:spPr>
        <p:style>
          <a:lnRef idx="2">
            <a:schemeClr val="accent6"/>
          </a:lnRef>
          <a:fillRef idx="0">
            <a:schemeClr val="accent6"/>
          </a:fillRef>
          <a:effectRef idx="1">
            <a:schemeClr val="accent6"/>
          </a:effectRef>
          <a:fontRef idx="minor">
            <a:schemeClr val="tx1"/>
          </a:fontRef>
        </p:style>
      </p:cxnSp>
      <p:grpSp>
        <p:nvGrpSpPr>
          <p:cNvPr id="30" name="Group 2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3"/>
          </a:solidFill>
        </p:grpSpPr>
        <p:sp>
          <p:nvSpPr>
            <p:cNvPr id="31" name="Rectangle 3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883038E7-738F-CF80-D39B-46E12E883E1D}"/>
              </a:ext>
            </a:extLst>
          </p:cNvPr>
          <p:cNvSpPr txBox="1">
            <a:spLocks/>
          </p:cNvSpPr>
          <p:nvPr/>
        </p:nvSpPr>
        <p:spPr>
          <a:xfrm rot="16200000">
            <a:off x="-2175452" y="2050092"/>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a:solidFill>
                  <a:schemeClr val="bg1"/>
                </a:solidFill>
                <a:latin typeface="Calibri" panose="020F0502020204030204" pitchFamily="34" charset="0"/>
                <a:cs typeface="Calibri" panose="020F0502020204030204" pitchFamily="34" charset="0"/>
              </a:rPr>
              <a:t>STEP 3:  </a:t>
            </a:r>
            <a:r>
              <a:rPr lang="en-SG" sz="3200" b="1">
                <a:solidFill>
                  <a:schemeClr val="bg1"/>
                </a:solidFill>
                <a:latin typeface="Calibri" panose="020F0502020204030204" pitchFamily="34" charset="0"/>
                <a:cs typeface="Calibri" panose="020F0502020204030204" pitchFamily="34" charset="0"/>
              </a:rPr>
              <a:t>TOPIC MODELLING  </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372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8FAC-C92D-767A-50EF-4AEDA082B62C}"/>
              </a:ext>
            </a:extLst>
          </p:cNvPr>
          <p:cNvSpPr>
            <a:spLocks noGrp="1"/>
          </p:cNvSpPr>
          <p:nvPr>
            <p:ph type="title"/>
          </p:nvPr>
        </p:nvSpPr>
        <p:spPr/>
        <p:txBody>
          <a:bodyPr/>
          <a:lstStyle/>
          <a:p>
            <a:r>
              <a:rPr lang="en-SG" sz="3200" b="1">
                <a:solidFill>
                  <a:srgbClr val="00467D"/>
                </a:solidFill>
                <a:latin typeface="Calibri" panose="020F0502020204030204" pitchFamily="34" charset="0"/>
                <a:cs typeface="Calibri" panose="020F0502020204030204" pitchFamily="34" charset="0"/>
              </a:rPr>
              <a:t>TOPIC MODELLING – SEED WORDS FOR TOPICS</a:t>
            </a:r>
            <a:endParaRPr lang="en-US">
              <a:solidFill>
                <a:srgbClr val="00467D"/>
              </a:solidFill>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DC286F72-BF01-9609-7E2B-BAFE61A1FD0B}"/>
              </a:ext>
            </a:extLst>
          </p:cNvPr>
          <p:cNvGraphicFramePr>
            <a:graphicFrameLocks noGrp="1"/>
          </p:cNvGraphicFramePr>
          <p:nvPr>
            <p:ph idx="1"/>
            <p:extLst>
              <p:ext uri="{D42A27DB-BD31-4B8C-83A1-F6EECF244321}">
                <p14:modId xmlns:p14="http://schemas.microsoft.com/office/powerpoint/2010/main" val="1766749458"/>
              </p:ext>
            </p:extLst>
          </p:nvPr>
        </p:nvGraphicFramePr>
        <p:xfrm>
          <a:off x="838200" y="1825625"/>
          <a:ext cx="10515600" cy="407923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217717792"/>
                    </a:ext>
                  </a:extLst>
                </a:gridCol>
                <a:gridCol w="3505200">
                  <a:extLst>
                    <a:ext uri="{9D8B030D-6E8A-4147-A177-3AD203B41FA5}">
                      <a16:colId xmlns:a16="http://schemas.microsoft.com/office/drawing/2014/main" val="1019780000"/>
                    </a:ext>
                  </a:extLst>
                </a:gridCol>
                <a:gridCol w="3505200">
                  <a:extLst>
                    <a:ext uri="{9D8B030D-6E8A-4147-A177-3AD203B41FA5}">
                      <a16:colId xmlns:a16="http://schemas.microsoft.com/office/drawing/2014/main" val="2680273453"/>
                    </a:ext>
                  </a:extLst>
                </a:gridCol>
              </a:tblGrid>
              <a:tr h="370840">
                <a:tc>
                  <a:txBody>
                    <a:bodyPr/>
                    <a:lstStyle/>
                    <a:p>
                      <a:r>
                        <a:rPr lang="en-US"/>
                        <a:t>Propaganda</a:t>
                      </a:r>
                    </a:p>
                  </a:txBody>
                  <a:tcPr/>
                </a:tc>
                <a:tc>
                  <a:txBody>
                    <a:bodyPr/>
                    <a:lstStyle/>
                    <a:p>
                      <a:r>
                        <a:rPr lang="en-US"/>
                        <a:t>Radicalization</a:t>
                      </a:r>
                    </a:p>
                  </a:txBody>
                  <a:tcPr/>
                </a:tc>
                <a:tc>
                  <a:txBody>
                    <a:bodyPr/>
                    <a:lstStyle/>
                    <a:p>
                      <a:r>
                        <a:rPr lang="en-US"/>
                        <a:t>Recruitment</a:t>
                      </a:r>
                    </a:p>
                  </a:txBody>
                  <a:tcPr/>
                </a:tc>
                <a:extLst>
                  <a:ext uri="{0D108BD9-81ED-4DB2-BD59-A6C34878D82A}">
                    <a16:rowId xmlns:a16="http://schemas.microsoft.com/office/drawing/2014/main" val="449609972"/>
                  </a:ext>
                </a:extLst>
              </a:tr>
              <a:tr h="370840">
                <a:tc>
                  <a:txBody>
                    <a:bodyPr/>
                    <a:lstStyle/>
                    <a:p>
                      <a:r>
                        <a:rPr lang="en-US"/>
                        <a:t>Arab</a:t>
                      </a:r>
                    </a:p>
                  </a:txBody>
                  <a:tcPr/>
                </a:tc>
                <a:tc>
                  <a:txBody>
                    <a:bodyPr/>
                    <a:lstStyle/>
                    <a:p>
                      <a:r>
                        <a:rPr lang="en-US"/>
                        <a:t>Matter</a:t>
                      </a:r>
                    </a:p>
                  </a:txBody>
                  <a:tcPr/>
                </a:tc>
                <a:tc>
                  <a:txBody>
                    <a:bodyPr/>
                    <a:lstStyle/>
                    <a:p>
                      <a:r>
                        <a:rPr lang="en-US"/>
                        <a:t>Bless</a:t>
                      </a:r>
                    </a:p>
                  </a:txBody>
                  <a:tcPr/>
                </a:tc>
                <a:extLst>
                  <a:ext uri="{0D108BD9-81ED-4DB2-BD59-A6C34878D82A}">
                    <a16:rowId xmlns:a16="http://schemas.microsoft.com/office/drawing/2014/main" val="3071262452"/>
                  </a:ext>
                </a:extLst>
              </a:tr>
              <a:tr h="370840">
                <a:tc>
                  <a:txBody>
                    <a:bodyPr/>
                    <a:lstStyle/>
                    <a:p>
                      <a:r>
                        <a:rPr lang="en-US"/>
                        <a:t>Massacre</a:t>
                      </a:r>
                    </a:p>
                  </a:txBody>
                  <a:tcPr/>
                </a:tc>
                <a:tc>
                  <a:txBody>
                    <a:bodyPr/>
                    <a:lstStyle/>
                    <a:p>
                      <a:r>
                        <a:rPr lang="en-US"/>
                        <a:t>Call</a:t>
                      </a:r>
                    </a:p>
                  </a:txBody>
                  <a:tcPr/>
                </a:tc>
                <a:tc>
                  <a:txBody>
                    <a:bodyPr/>
                    <a:lstStyle/>
                    <a:p>
                      <a:r>
                        <a:rPr lang="en-US"/>
                        <a:t>Counter</a:t>
                      </a:r>
                    </a:p>
                  </a:txBody>
                  <a:tcPr/>
                </a:tc>
                <a:extLst>
                  <a:ext uri="{0D108BD9-81ED-4DB2-BD59-A6C34878D82A}">
                    <a16:rowId xmlns:a16="http://schemas.microsoft.com/office/drawing/2014/main" val="1997398983"/>
                  </a:ext>
                </a:extLst>
              </a:tr>
              <a:tr h="370840">
                <a:tc>
                  <a:txBody>
                    <a:bodyPr/>
                    <a:lstStyle/>
                    <a:p>
                      <a:r>
                        <a:rPr lang="en-US"/>
                        <a:t>People</a:t>
                      </a:r>
                    </a:p>
                  </a:txBody>
                  <a:tcPr/>
                </a:tc>
                <a:tc>
                  <a:txBody>
                    <a:bodyPr/>
                    <a:lstStyle/>
                    <a:p>
                      <a:r>
                        <a:rPr lang="en-US"/>
                        <a:t>Nation</a:t>
                      </a:r>
                    </a:p>
                  </a:txBody>
                  <a:tcPr/>
                </a:tc>
                <a:tc>
                  <a:txBody>
                    <a:bodyPr/>
                    <a:lstStyle/>
                    <a:p>
                      <a:r>
                        <a:rPr lang="en-US" err="1"/>
                        <a:t>Pkk</a:t>
                      </a:r>
                    </a:p>
                  </a:txBody>
                  <a:tcPr/>
                </a:tc>
                <a:extLst>
                  <a:ext uri="{0D108BD9-81ED-4DB2-BD59-A6C34878D82A}">
                    <a16:rowId xmlns:a16="http://schemas.microsoft.com/office/drawing/2014/main" val="3317326408"/>
                  </a:ext>
                </a:extLst>
              </a:tr>
              <a:tr h="370840">
                <a:tc>
                  <a:txBody>
                    <a:bodyPr/>
                    <a:lstStyle/>
                    <a:p>
                      <a:r>
                        <a:rPr lang="en-US"/>
                        <a:t>Assadis</a:t>
                      </a:r>
                    </a:p>
                  </a:txBody>
                  <a:tcPr/>
                </a:tc>
                <a:tc>
                  <a:txBody>
                    <a:bodyPr/>
                    <a:lstStyle/>
                    <a:p>
                      <a:r>
                        <a:rPr lang="en-US"/>
                        <a:t>Destroy</a:t>
                      </a:r>
                    </a:p>
                  </a:txBody>
                  <a:tcPr/>
                </a:tc>
                <a:tc>
                  <a:txBody>
                    <a:bodyPr/>
                    <a:lstStyle/>
                    <a:p>
                      <a:r>
                        <a:rPr lang="en-US"/>
                        <a:t>Behead</a:t>
                      </a:r>
                    </a:p>
                  </a:txBody>
                  <a:tcPr/>
                </a:tc>
                <a:extLst>
                  <a:ext uri="{0D108BD9-81ED-4DB2-BD59-A6C34878D82A}">
                    <a16:rowId xmlns:a16="http://schemas.microsoft.com/office/drawing/2014/main" val="2426602115"/>
                  </a:ext>
                </a:extLst>
              </a:tr>
              <a:tr h="370840">
                <a:tc>
                  <a:txBody>
                    <a:bodyPr/>
                    <a:lstStyle/>
                    <a:p>
                      <a:r>
                        <a:rPr lang="en-US"/>
                        <a:t>America</a:t>
                      </a:r>
                    </a:p>
                  </a:txBody>
                  <a:tcPr/>
                </a:tc>
                <a:tc>
                  <a:txBody>
                    <a:bodyPr/>
                    <a:lstStyle/>
                    <a:p>
                      <a:r>
                        <a:rPr lang="en-US"/>
                        <a:t>Bullet</a:t>
                      </a:r>
                    </a:p>
                  </a:txBody>
                  <a:tcPr/>
                </a:tc>
                <a:tc>
                  <a:txBody>
                    <a:bodyPr/>
                    <a:lstStyle/>
                    <a:p>
                      <a:r>
                        <a:rPr lang="en-US"/>
                        <a:t>Believe</a:t>
                      </a:r>
                    </a:p>
                  </a:txBody>
                  <a:tcPr/>
                </a:tc>
                <a:extLst>
                  <a:ext uri="{0D108BD9-81ED-4DB2-BD59-A6C34878D82A}">
                    <a16:rowId xmlns:a16="http://schemas.microsoft.com/office/drawing/2014/main" val="4251974578"/>
                  </a:ext>
                </a:extLst>
              </a:tr>
              <a:tr h="370840">
                <a:tc>
                  <a:txBody>
                    <a:bodyPr/>
                    <a:lstStyle/>
                    <a:p>
                      <a:r>
                        <a:rPr lang="en-US"/>
                        <a:t>Apostate</a:t>
                      </a:r>
                    </a:p>
                  </a:txBody>
                  <a:tcPr/>
                </a:tc>
                <a:tc>
                  <a:txBody>
                    <a:bodyPr/>
                    <a:lstStyle/>
                    <a:p>
                      <a:r>
                        <a:rPr lang="en-US"/>
                        <a:t>Communist</a:t>
                      </a:r>
                    </a:p>
                  </a:txBody>
                  <a:tcPr/>
                </a:tc>
                <a:tc>
                  <a:txBody>
                    <a:bodyPr/>
                    <a:lstStyle/>
                    <a:p>
                      <a:r>
                        <a:rPr lang="en-US"/>
                        <a:t>Achieve</a:t>
                      </a:r>
                    </a:p>
                  </a:txBody>
                  <a:tcPr/>
                </a:tc>
                <a:extLst>
                  <a:ext uri="{0D108BD9-81ED-4DB2-BD59-A6C34878D82A}">
                    <a16:rowId xmlns:a16="http://schemas.microsoft.com/office/drawing/2014/main" val="4263323648"/>
                  </a:ext>
                </a:extLst>
              </a:tr>
              <a:tr h="370840">
                <a:tc>
                  <a:txBody>
                    <a:bodyPr/>
                    <a:lstStyle/>
                    <a:p>
                      <a:r>
                        <a:rPr lang="en-US"/>
                        <a:t>Possible</a:t>
                      </a:r>
                    </a:p>
                  </a:txBody>
                  <a:tcPr/>
                </a:tc>
                <a:tc>
                  <a:txBody>
                    <a:bodyPr/>
                    <a:lstStyle/>
                    <a:p>
                      <a:r>
                        <a:rPr lang="en-US"/>
                        <a:t>Single</a:t>
                      </a:r>
                    </a:p>
                  </a:txBody>
                  <a:tcPr/>
                </a:tc>
                <a:tc>
                  <a:txBody>
                    <a:bodyPr/>
                    <a:lstStyle/>
                    <a:p>
                      <a:r>
                        <a:rPr lang="en-US"/>
                        <a:t>Protect</a:t>
                      </a:r>
                    </a:p>
                  </a:txBody>
                  <a:tcPr/>
                </a:tc>
                <a:extLst>
                  <a:ext uri="{0D108BD9-81ED-4DB2-BD59-A6C34878D82A}">
                    <a16:rowId xmlns:a16="http://schemas.microsoft.com/office/drawing/2014/main" val="3707955904"/>
                  </a:ext>
                </a:extLst>
              </a:tr>
              <a:tr h="370840">
                <a:tc>
                  <a:txBody>
                    <a:bodyPr/>
                    <a:lstStyle/>
                    <a:p>
                      <a:r>
                        <a:rPr lang="en-US"/>
                        <a:t>Syria</a:t>
                      </a:r>
                    </a:p>
                  </a:txBody>
                  <a:tcPr/>
                </a:tc>
                <a:tc>
                  <a:txBody>
                    <a:bodyPr/>
                    <a:lstStyle/>
                    <a:p>
                      <a:r>
                        <a:rPr lang="en-US"/>
                        <a:t>Caliph</a:t>
                      </a:r>
                    </a:p>
                  </a:txBody>
                  <a:tcPr/>
                </a:tc>
                <a:tc>
                  <a:txBody>
                    <a:bodyPr/>
                    <a:lstStyle/>
                    <a:p>
                      <a:r>
                        <a:rPr lang="en-US"/>
                        <a:t>Place</a:t>
                      </a:r>
                    </a:p>
                  </a:txBody>
                  <a:tcPr/>
                </a:tc>
                <a:extLst>
                  <a:ext uri="{0D108BD9-81ED-4DB2-BD59-A6C34878D82A}">
                    <a16:rowId xmlns:a16="http://schemas.microsoft.com/office/drawing/2014/main" val="1080038654"/>
                  </a:ext>
                </a:extLst>
              </a:tr>
              <a:tr h="370840">
                <a:tc>
                  <a:txBody>
                    <a:bodyPr/>
                    <a:lstStyle/>
                    <a:p>
                      <a:r>
                        <a:rPr lang="en-US"/>
                        <a:t>Back</a:t>
                      </a:r>
                    </a:p>
                  </a:txBody>
                  <a:tcPr/>
                </a:tc>
                <a:tc>
                  <a:txBody>
                    <a:bodyPr/>
                    <a:lstStyle/>
                    <a:p>
                      <a:r>
                        <a:rPr lang="en-US"/>
                        <a:t>State</a:t>
                      </a:r>
                    </a:p>
                  </a:txBody>
                  <a:tcPr/>
                </a:tc>
                <a:tc>
                  <a:txBody>
                    <a:bodyPr/>
                    <a:lstStyle/>
                    <a:p>
                      <a:r>
                        <a:rPr lang="en-US"/>
                        <a:t>Pledge</a:t>
                      </a:r>
                    </a:p>
                  </a:txBody>
                  <a:tcPr/>
                </a:tc>
                <a:extLst>
                  <a:ext uri="{0D108BD9-81ED-4DB2-BD59-A6C34878D82A}">
                    <a16:rowId xmlns:a16="http://schemas.microsoft.com/office/drawing/2014/main" val="4182786898"/>
                  </a:ext>
                </a:extLst>
              </a:tr>
              <a:tr h="370839">
                <a:tc>
                  <a:txBody>
                    <a:bodyPr/>
                    <a:lstStyle/>
                    <a:p>
                      <a:pPr lvl="0">
                        <a:buNone/>
                      </a:pPr>
                      <a:r>
                        <a:rPr lang="en-US"/>
                        <a:t>Photographer</a:t>
                      </a:r>
                    </a:p>
                  </a:txBody>
                  <a:tcPr/>
                </a:tc>
                <a:tc>
                  <a:txBody>
                    <a:bodyPr/>
                    <a:lstStyle/>
                    <a:p>
                      <a:pPr lvl="0">
                        <a:buNone/>
                      </a:pPr>
                      <a:r>
                        <a:rPr lang="en-US"/>
                        <a:t>Realize</a:t>
                      </a:r>
                    </a:p>
                  </a:txBody>
                  <a:tcPr/>
                </a:tc>
                <a:tc>
                  <a:txBody>
                    <a:bodyPr/>
                    <a:lstStyle/>
                    <a:p>
                      <a:pPr lvl="0">
                        <a:buNone/>
                      </a:pPr>
                      <a:r>
                        <a:rPr lang="en-US"/>
                        <a:t>Point</a:t>
                      </a:r>
                    </a:p>
                  </a:txBody>
                  <a:tcPr/>
                </a:tc>
                <a:extLst>
                  <a:ext uri="{0D108BD9-81ED-4DB2-BD59-A6C34878D82A}">
                    <a16:rowId xmlns:a16="http://schemas.microsoft.com/office/drawing/2014/main" val="1470664992"/>
                  </a:ext>
                </a:extLst>
              </a:tr>
            </a:tbl>
          </a:graphicData>
        </a:graphic>
      </p:graphicFrame>
      <p:sp>
        <p:nvSpPr>
          <p:cNvPr id="6" name="TextBox 5">
            <a:extLst>
              <a:ext uri="{FF2B5EF4-FFF2-40B4-BE49-F238E27FC236}">
                <a16:creationId xmlns:a16="http://schemas.microsoft.com/office/drawing/2014/main" id="{56D4FCAC-D819-7061-7888-EF152B912284}"/>
              </a:ext>
            </a:extLst>
          </p:cNvPr>
          <p:cNvSpPr txBox="1"/>
          <p:nvPr/>
        </p:nvSpPr>
        <p:spPr>
          <a:xfrm>
            <a:off x="832757" y="1513114"/>
            <a:ext cx="63354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600">
                <a:latin typeface="Arial"/>
              </a:rPr>
              <a:t>Popular words used in online extremism for ISIS-related posts.</a:t>
            </a:r>
            <a:endParaRPr lang="en-US"/>
          </a:p>
        </p:txBody>
      </p:sp>
    </p:spTree>
    <p:extLst>
      <p:ext uri="{BB962C8B-B14F-4D97-AF65-F5344CB8AC3E}">
        <p14:creationId xmlns:p14="http://schemas.microsoft.com/office/powerpoint/2010/main" val="1304193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56BA-1F2A-C8C7-4B0D-10F0487E9881}"/>
              </a:ext>
            </a:extLst>
          </p:cNvPr>
          <p:cNvSpPr>
            <a:spLocks noGrp="1"/>
          </p:cNvSpPr>
          <p:nvPr>
            <p:ph type="title"/>
          </p:nvPr>
        </p:nvSpPr>
        <p:spPr>
          <a:xfrm>
            <a:off x="468261" y="394623"/>
            <a:ext cx="11255477" cy="806141"/>
          </a:xfrm>
        </p:spPr>
        <p:txBody>
          <a:bodyPr>
            <a:normAutofit/>
          </a:bodyPr>
          <a:lstStyle/>
          <a:p>
            <a:r>
              <a:rPr lang="en-US" sz="2800" b="1">
                <a:solidFill>
                  <a:schemeClr val="accent1"/>
                </a:solidFill>
                <a:latin typeface="Arial" panose="020B0604020202020204" pitchFamily="34" charset="0"/>
                <a:cs typeface="Arial" panose="020B0604020202020204" pitchFamily="34" charset="0"/>
              </a:rPr>
              <a:t>RESULTS OF SEMI-SUPERVISED LDA: NEGATIVE SENTIMENT</a:t>
            </a:r>
            <a:endParaRPr lang="en-IN" sz="2800" b="1">
              <a:solidFill>
                <a:schemeClr val="accent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D1B0D8-46CB-B811-C71E-64E83D646F71}"/>
              </a:ext>
            </a:extLst>
          </p:cNvPr>
          <p:cNvPicPr>
            <a:picLocks noChangeAspect="1"/>
          </p:cNvPicPr>
          <p:nvPr/>
        </p:nvPicPr>
        <p:blipFill>
          <a:blip r:embed="rId3"/>
          <a:stretch>
            <a:fillRect/>
          </a:stretch>
        </p:blipFill>
        <p:spPr>
          <a:xfrm>
            <a:off x="4256176" y="1415844"/>
            <a:ext cx="7467562" cy="3500284"/>
          </a:xfrm>
          <a:prstGeom prst="rect">
            <a:avLst/>
          </a:prstGeom>
        </p:spPr>
      </p:pic>
      <p:sp>
        <p:nvSpPr>
          <p:cNvPr id="6" name="Rectangle 5">
            <a:extLst>
              <a:ext uri="{FF2B5EF4-FFF2-40B4-BE49-F238E27FC236}">
                <a16:creationId xmlns:a16="http://schemas.microsoft.com/office/drawing/2014/main" id="{D7FE310F-D223-BE27-358D-94140963F994}"/>
              </a:ext>
            </a:extLst>
          </p:cNvPr>
          <p:cNvSpPr/>
          <p:nvPr/>
        </p:nvSpPr>
        <p:spPr>
          <a:xfrm>
            <a:off x="7492181" y="1796845"/>
            <a:ext cx="3431458" cy="334296"/>
          </a:xfrm>
          <a:prstGeom prst="rect">
            <a:avLst/>
          </a:prstGeom>
          <a:no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275DDF74-BF14-6FD4-2EFA-0819E09E67BE}"/>
              </a:ext>
            </a:extLst>
          </p:cNvPr>
          <p:cNvSpPr/>
          <p:nvPr/>
        </p:nvSpPr>
        <p:spPr>
          <a:xfrm>
            <a:off x="7280787" y="4109884"/>
            <a:ext cx="3431458" cy="142568"/>
          </a:xfrm>
          <a:prstGeom prst="rect">
            <a:avLst/>
          </a:prstGeom>
          <a:no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9" name="Connector: Elbow 8">
            <a:extLst>
              <a:ext uri="{FF2B5EF4-FFF2-40B4-BE49-F238E27FC236}">
                <a16:creationId xmlns:a16="http://schemas.microsoft.com/office/drawing/2014/main" id="{31C53AC8-1228-800F-2DA3-9EFCCDC37549}"/>
              </a:ext>
            </a:extLst>
          </p:cNvPr>
          <p:cNvCxnSpPr>
            <a:stCxn id="6" idx="1"/>
            <a:endCxn id="16" idx="3"/>
          </p:cNvCxnSpPr>
          <p:nvPr/>
        </p:nvCxnSpPr>
        <p:spPr>
          <a:xfrm rot="10800000" flipV="1">
            <a:off x="4037373" y="1963993"/>
            <a:ext cx="3454808" cy="449210"/>
          </a:xfrm>
          <a:prstGeom prst="bentConnector3">
            <a:avLst/>
          </a:prstGeom>
          <a:ln>
            <a:solidFill>
              <a:schemeClr val="accent3"/>
            </a:solidFill>
            <a:tailEnd type="triangle"/>
          </a:ln>
        </p:spPr>
        <p:style>
          <a:lnRef idx="2">
            <a:schemeClr val="accent2"/>
          </a:lnRef>
          <a:fillRef idx="0">
            <a:schemeClr val="accent2"/>
          </a:fillRef>
          <a:effectRef idx="1">
            <a:schemeClr val="accent2"/>
          </a:effectRef>
          <a:fontRef idx="minor">
            <a:schemeClr val="tx1"/>
          </a:fontRef>
        </p:style>
      </p:cxnSp>
      <p:cxnSp>
        <p:nvCxnSpPr>
          <p:cNvPr id="15" name="Connector: Elbow 14">
            <a:extLst>
              <a:ext uri="{FF2B5EF4-FFF2-40B4-BE49-F238E27FC236}">
                <a16:creationId xmlns:a16="http://schemas.microsoft.com/office/drawing/2014/main" id="{D944D0FC-9D76-55DA-6D67-A75ADEB21741}"/>
              </a:ext>
            </a:extLst>
          </p:cNvPr>
          <p:cNvCxnSpPr>
            <a:stCxn id="7" idx="1"/>
            <a:endCxn id="16" idx="3"/>
          </p:cNvCxnSpPr>
          <p:nvPr/>
        </p:nvCxnSpPr>
        <p:spPr>
          <a:xfrm rot="10800000">
            <a:off x="4037373" y="2413204"/>
            <a:ext cx="3243414" cy="1767965"/>
          </a:xfrm>
          <a:prstGeom prst="bentConnector3">
            <a:avLst>
              <a:gd name="adj1" fmla="val 47050"/>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B3A91206-E09F-6FEB-8B36-9F2A0DD4143E}"/>
              </a:ext>
            </a:extLst>
          </p:cNvPr>
          <p:cNvSpPr/>
          <p:nvPr/>
        </p:nvSpPr>
        <p:spPr>
          <a:xfrm>
            <a:off x="361339" y="1690531"/>
            <a:ext cx="3676034" cy="144534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atin typeface="Calibri" panose="020F0502020204030204" pitchFamily="34" charset="0"/>
                <a:cs typeface="Calibri" panose="020F0502020204030204" pitchFamily="34" charset="0"/>
              </a:rPr>
              <a:t>Seed Topic:</a:t>
            </a:r>
          </a:p>
          <a:p>
            <a:r>
              <a:rPr lang="en-US">
                <a:latin typeface="Calibri" panose="020F0502020204030204" pitchFamily="34" charset="0"/>
                <a:cs typeface="Calibri" panose="020F0502020204030204" pitchFamily="34" charset="0"/>
              </a:rPr>
              <a:t>Terrorist Operations and Violence</a:t>
            </a:r>
            <a:endParaRPr lang="en-IN">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2946757D-3ED7-4FAE-E3B1-53CB45DDE93D}"/>
              </a:ext>
            </a:extLst>
          </p:cNvPr>
          <p:cNvSpPr/>
          <p:nvPr/>
        </p:nvSpPr>
        <p:spPr>
          <a:xfrm>
            <a:off x="4256176" y="5497625"/>
            <a:ext cx="7173823" cy="760450"/>
          </a:xfrm>
          <a:prstGeom prst="rect">
            <a:avLst/>
          </a:prstGeom>
          <a:solidFill>
            <a:srgbClr val="D9983E"/>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Prominent words: killed, Syria, army, </a:t>
            </a:r>
            <a:r>
              <a:rPr lang="en-US" err="1">
                <a:latin typeface="Calibri" panose="020F0502020204030204" pitchFamily="34" charset="0"/>
                <a:cs typeface="Calibri" panose="020F0502020204030204" pitchFamily="34" charset="0"/>
              </a:rPr>
              <a:t>amaq</a:t>
            </a:r>
            <a:r>
              <a:rPr lang="en-US">
                <a:latin typeface="Calibri" panose="020F0502020204030204" pitchFamily="34" charset="0"/>
                <a:cs typeface="Calibri" panose="020F0502020204030204" pitchFamily="34" charset="0"/>
              </a:rPr>
              <a:t> agency, Islamic state, airstrikes</a:t>
            </a:r>
            <a:endParaRPr lang="en-IN">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C34A447-3C61-0301-24A4-FDEB22FAC44A}"/>
              </a:ext>
            </a:extLst>
          </p:cNvPr>
          <p:cNvSpPr/>
          <p:nvPr/>
        </p:nvSpPr>
        <p:spPr>
          <a:xfrm>
            <a:off x="361339" y="3303022"/>
            <a:ext cx="3676034" cy="3294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atin typeface="Calibri" panose="020F0502020204030204" pitchFamily="34" charset="0"/>
                <a:cs typeface="Calibri" panose="020F0502020204030204" pitchFamily="34" charset="0"/>
              </a:rPr>
              <a:t>Interpreting results of Semi-Supervised LDA:</a:t>
            </a:r>
            <a:br>
              <a:rPr lang="en-US" b="1">
                <a:latin typeface="Calibri" panose="020F0502020204030204" pitchFamily="34" charset="0"/>
                <a:cs typeface="Calibri" panose="020F0502020204030204" pitchFamily="34" charset="0"/>
              </a:rPr>
            </a:b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Topic 1 is the most prominent topic in the negative sentiment tweets consuming 50.7% of tokens.</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Manually identified seed words are top relevant terms for topic 1</a:t>
            </a:r>
          </a:p>
        </p:txBody>
      </p:sp>
    </p:spTree>
    <p:extLst>
      <p:ext uri="{BB962C8B-B14F-4D97-AF65-F5344CB8AC3E}">
        <p14:creationId xmlns:p14="http://schemas.microsoft.com/office/powerpoint/2010/main" val="260266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FE27-479F-A311-A7C1-321B6D4F9842}"/>
              </a:ext>
            </a:extLst>
          </p:cNvPr>
          <p:cNvSpPr>
            <a:spLocks noGrp="1"/>
          </p:cNvSpPr>
          <p:nvPr>
            <p:ph type="title"/>
          </p:nvPr>
        </p:nvSpPr>
        <p:spPr>
          <a:xfrm>
            <a:off x="361339" y="365125"/>
            <a:ext cx="11462066" cy="785249"/>
          </a:xfrm>
        </p:spPr>
        <p:txBody>
          <a:bodyPr>
            <a:noAutofit/>
          </a:bodyPr>
          <a:lstStyle/>
          <a:p>
            <a:r>
              <a:rPr lang="en-US" sz="3200" b="1">
                <a:solidFill>
                  <a:schemeClr val="accent1"/>
                </a:solidFill>
                <a:latin typeface="Calibri" panose="020F0502020204030204" pitchFamily="34" charset="0"/>
                <a:cs typeface="Calibri" panose="020F0502020204030204" pitchFamily="34" charset="0"/>
              </a:rPr>
              <a:t>TOPIC MODELING USING GPT 4.0 : NEUTRAL SENTIMENT (SAMPLE)</a:t>
            </a:r>
            <a:endParaRPr lang="en-IN" sz="3200" b="1">
              <a:solidFill>
                <a:schemeClr val="accent1"/>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F34FB5B4-76EA-9AB2-BD9A-FCC5C95314D7}"/>
              </a:ext>
            </a:extLst>
          </p:cNvPr>
          <p:cNvPicPr>
            <a:picLocks noGrp="1" noChangeAspect="1"/>
          </p:cNvPicPr>
          <p:nvPr>
            <p:ph idx="1"/>
          </p:nvPr>
        </p:nvPicPr>
        <p:blipFill>
          <a:blip r:embed="rId3"/>
          <a:stretch>
            <a:fillRect/>
          </a:stretch>
        </p:blipFill>
        <p:spPr>
          <a:xfrm>
            <a:off x="3864413" y="1690531"/>
            <a:ext cx="8226540" cy="3519422"/>
          </a:xfrm>
        </p:spPr>
      </p:pic>
      <p:sp>
        <p:nvSpPr>
          <p:cNvPr id="6" name="Rectangle 5">
            <a:extLst>
              <a:ext uri="{FF2B5EF4-FFF2-40B4-BE49-F238E27FC236}">
                <a16:creationId xmlns:a16="http://schemas.microsoft.com/office/drawing/2014/main" id="{5B94DCEA-C116-11E7-CEE9-3B0834BFDD94}"/>
              </a:ext>
            </a:extLst>
          </p:cNvPr>
          <p:cNvSpPr/>
          <p:nvPr/>
        </p:nvSpPr>
        <p:spPr>
          <a:xfrm>
            <a:off x="361339" y="1690531"/>
            <a:ext cx="3676034" cy="35194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atin typeface="Calibri" panose="020F0502020204030204" pitchFamily="34" charset="0"/>
                <a:cs typeface="Calibri" panose="020F0502020204030204" pitchFamily="34" charset="0"/>
              </a:rPr>
              <a:t>Objective of topic modeling through GPT 4.0:</a:t>
            </a:r>
            <a:br>
              <a:rPr lang="en-US" b="1">
                <a:latin typeface="Calibri" panose="020F0502020204030204" pitchFamily="34" charset="0"/>
                <a:cs typeface="Calibri" panose="020F0502020204030204" pitchFamily="34" charset="0"/>
              </a:rPr>
            </a:b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ea typeface="SimSun" panose="02010600030101010101" pitchFamily="2" charset="-122"/>
                <a:cs typeface="Calibri" panose="020F0502020204030204" pitchFamily="34" charset="0"/>
              </a:rPr>
              <a:t>A</a:t>
            </a:r>
            <a:r>
              <a:rPr lang="en-US" sz="1800">
                <a:effectLst/>
                <a:latin typeface="Calibri" panose="020F0502020204030204" pitchFamily="34" charset="0"/>
                <a:ea typeface="SimSun" panose="02010600030101010101" pitchFamily="2" charset="-122"/>
                <a:cs typeface="Calibri" panose="020F0502020204030204" pitchFamily="34" charset="0"/>
              </a:rPr>
              <a:t>ssess whether the topics identified by unsupervised and semi-supervised LDA aligned with those generated by GPT-4.0.</a:t>
            </a:r>
            <a:endParaRPr lang="en-IN">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8557265-BB1A-6FE2-826C-CC44778F55C1}"/>
              </a:ext>
            </a:extLst>
          </p:cNvPr>
          <p:cNvSpPr txBox="1"/>
          <p:nvPr/>
        </p:nvSpPr>
        <p:spPr>
          <a:xfrm>
            <a:off x="3864413" y="5209953"/>
            <a:ext cx="5987845" cy="369332"/>
          </a:xfrm>
          <a:prstGeom prst="rect">
            <a:avLst/>
          </a:prstGeom>
          <a:noFill/>
        </p:spPr>
        <p:txBody>
          <a:bodyPr wrap="square" rtlCol="0">
            <a:spAutoFit/>
          </a:bodyPr>
          <a:lstStyle/>
          <a:p>
            <a:pPr algn="ctr"/>
            <a:r>
              <a:rPr lang="en-US" b="1">
                <a:solidFill>
                  <a:schemeClr val="accent1"/>
                </a:solidFill>
              </a:rPr>
              <a:t>Neutral Sentiment topics identified by GPT 4.0</a:t>
            </a:r>
            <a:endParaRPr lang="en-IN" b="1">
              <a:solidFill>
                <a:schemeClr val="accent1"/>
              </a:solidFill>
            </a:endParaRPr>
          </a:p>
        </p:txBody>
      </p:sp>
    </p:spTree>
    <p:extLst>
      <p:ext uri="{BB962C8B-B14F-4D97-AF65-F5344CB8AC3E}">
        <p14:creationId xmlns:p14="http://schemas.microsoft.com/office/powerpoint/2010/main" val="61699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026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30C96-BE68-6239-F2CE-B1BE52DEE4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b="1" kern="1200">
                <a:solidFill>
                  <a:srgbClr val="FFFFFF"/>
                </a:solidFill>
                <a:latin typeface="+mj-lt"/>
                <a:ea typeface="+mj-ea"/>
                <a:cs typeface="+mj-cs"/>
              </a:rPr>
              <a:t>Demonstration</a:t>
            </a:r>
          </a:p>
        </p:txBody>
      </p:sp>
      <p:pic>
        <p:nvPicPr>
          <p:cNvPr id="4" name="Content Placeholder 3" descr="Terrorism word Stock Vector Images - Alamy">
            <a:extLst>
              <a:ext uri="{FF2B5EF4-FFF2-40B4-BE49-F238E27FC236}">
                <a16:creationId xmlns:a16="http://schemas.microsoft.com/office/drawing/2014/main" id="{20DB5885-5964-9070-F9AE-8AABBA8E17AE}"/>
              </a:ext>
            </a:extLst>
          </p:cNvPr>
          <p:cNvPicPr>
            <a:picLocks noGrp="1" noChangeAspect="1"/>
          </p:cNvPicPr>
          <p:nvPr>
            <p:ph idx="1"/>
          </p:nvPr>
        </p:nvPicPr>
        <p:blipFill>
          <a:blip r:embed="rId2"/>
          <a:srcRect l="-871" t="-2308" r="871" b="12564"/>
          <a:stretch/>
        </p:blipFill>
        <p:spPr>
          <a:xfrm>
            <a:off x="4038600" y="1389041"/>
            <a:ext cx="7188206" cy="3658417"/>
          </a:xfrm>
          <a:prstGeom prst="rect">
            <a:avLst/>
          </a:prstGeom>
        </p:spPr>
      </p:pic>
    </p:spTree>
    <p:extLst>
      <p:ext uri="{BB962C8B-B14F-4D97-AF65-F5344CB8AC3E}">
        <p14:creationId xmlns:p14="http://schemas.microsoft.com/office/powerpoint/2010/main" val="188904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7EB85-3F41-D340-8140-E2FD0742A0E9}"/>
              </a:ext>
            </a:extLst>
          </p:cNvPr>
          <p:cNvSpPr>
            <a:spLocks noGrp="1"/>
          </p:cNvSpPr>
          <p:nvPr>
            <p:ph idx="1"/>
          </p:nvPr>
        </p:nvSpPr>
        <p:spPr>
          <a:xfrm>
            <a:off x="1178442" y="1825625"/>
            <a:ext cx="10515600" cy="4351338"/>
          </a:xfrm>
        </p:spPr>
        <p:txBody>
          <a:bodyPr vert="horz" lIns="91440" tIns="45720" rIns="91440" bIns="45720" rtlCol="0" anchor="t">
            <a:normAutofit/>
          </a:bodyPr>
          <a:lstStyle/>
          <a:p>
            <a:r>
              <a:rPr lang="en-US" sz="2400">
                <a:latin typeface="Calibri" panose="020F0502020204030204" pitchFamily="34" charset="0"/>
                <a:cs typeface="Calibri" panose="020F0502020204030204" pitchFamily="34" charset="0"/>
              </a:rPr>
              <a:t>After identifying the key topics in for each </a:t>
            </a:r>
            <a:r>
              <a:rPr lang="en-US" sz="2400" b="1">
                <a:latin typeface="Calibri" panose="020F0502020204030204" pitchFamily="34" charset="0"/>
                <a:cs typeface="Calibri" panose="020F0502020204030204" pitchFamily="34" charset="0"/>
              </a:rPr>
              <a:t>sentiment-topic pair</a:t>
            </a:r>
            <a:r>
              <a:rPr lang="en-US" sz="2400">
                <a:latin typeface="Calibri" panose="020F0502020204030204" pitchFamily="34" charset="0"/>
                <a:cs typeface="Calibri" panose="020F0502020204030204" pitchFamily="34" charset="0"/>
              </a:rPr>
              <a:t> tweets.</a:t>
            </a:r>
          </a:p>
          <a:p>
            <a:endParaRPr lang="en-US" sz="2400">
              <a:latin typeface="Calibri" panose="020F0502020204030204" pitchFamily="34" charset="0"/>
              <a:cs typeface="Calibri" panose="020F0502020204030204" pitchFamily="34" charset="0"/>
            </a:endParaRPr>
          </a:p>
          <a:p>
            <a:r>
              <a:rPr lang="en-US" sz="2400">
                <a:latin typeface="Calibri" panose="020F0502020204030204" pitchFamily="34" charset="0"/>
                <a:cs typeface="Calibri" panose="020F0502020204030204" pitchFamily="34" charset="0"/>
              </a:rPr>
              <a:t>The accounts that frequently engage with these topics will be flag for further investigation.</a:t>
            </a:r>
          </a:p>
          <a:p>
            <a:endParaRPr lang="en-US" sz="2400">
              <a:latin typeface="Calibri" panose="020F0502020204030204" pitchFamily="34" charset="0"/>
              <a:cs typeface="Calibri" panose="020F0502020204030204" pitchFamily="34" charset="0"/>
            </a:endParaRPr>
          </a:p>
          <a:p>
            <a:r>
              <a:rPr lang="en-US" sz="2400">
                <a:latin typeface="Calibri" panose="020F0502020204030204" pitchFamily="34" charset="0"/>
                <a:cs typeface="Calibri" panose="020F0502020204030204" pitchFamily="34" charset="0"/>
              </a:rPr>
              <a:t>This will help pinpoint potential ISIS sympathizers or propaganda sources.</a:t>
            </a:r>
          </a:p>
        </p:txBody>
      </p:sp>
      <p:grpSp>
        <p:nvGrpSpPr>
          <p:cNvPr id="4" name="Group 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C00000"/>
          </a:solidFill>
        </p:grpSpPr>
        <p:sp>
          <p:nvSpPr>
            <p:cNvPr id="6" name="Rectangle 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883038E7-738F-CF80-D39B-46E12E883E1D}"/>
              </a:ext>
            </a:extLst>
          </p:cNvPr>
          <p:cNvSpPr txBox="1">
            <a:spLocks/>
          </p:cNvSpPr>
          <p:nvPr/>
        </p:nvSpPr>
        <p:spPr>
          <a:xfrm rot="16200000">
            <a:off x="-2175452" y="2050092"/>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a:solidFill>
                  <a:schemeClr val="bg1"/>
                </a:solidFill>
                <a:latin typeface="Calibri" panose="020F0502020204030204" pitchFamily="34" charset="0"/>
                <a:cs typeface="Calibri" panose="020F0502020204030204" pitchFamily="34" charset="0"/>
              </a:rPr>
              <a:t>STEP 4:  </a:t>
            </a:r>
            <a:r>
              <a:rPr lang="en-SG" sz="3200" b="1">
                <a:solidFill>
                  <a:schemeClr val="bg1"/>
                </a:solidFill>
                <a:latin typeface="Calibri" panose="020F0502020204030204" pitchFamily="34" charset="0"/>
                <a:cs typeface="Calibri" panose="020F0502020204030204" pitchFamily="34" charset="0"/>
              </a:rPr>
              <a:t>ANALYSIS</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9341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14AA0E-9338-34E4-1B48-B926E5211DC1}"/>
              </a:ext>
            </a:extLst>
          </p:cNvPr>
          <p:cNvSpPr>
            <a:spLocks noGrp="1"/>
          </p:cNvSpPr>
          <p:nvPr>
            <p:ph type="title"/>
          </p:nvPr>
        </p:nvSpPr>
        <p:spPr>
          <a:xfrm>
            <a:off x="838200" y="162058"/>
            <a:ext cx="10515600" cy="1325563"/>
          </a:xfrm>
        </p:spPr>
        <p:txBody>
          <a:bodyPr>
            <a:normAutofit/>
          </a:bodyPr>
          <a:lstStyle/>
          <a:p>
            <a:pPr>
              <a:spcBef>
                <a:spcPts val="1000"/>
              </a:spcBef>
            </a:pPr>
            <a:r>
              <a:rPr lang="en-US" sz="3200" b="1">
                <a:latin typeface="Calibri" panose="020F0502020204030204" pitchFamily="34" charset="0"/>
                <a:cs typeface="Calibri" panose="020F0502020204030204" pitchFamily="34" charset="0"/>
              </a:rPr>
              <a:t>SEMI-SUPERVISED LDA </a:t>
            </a:r>
            <a:r>
              <a:rPr lang="en-US" sz="4000" b="1">
                <a:solidFill>
                  <a:srgbClr val="C31C47"/>
                </a:solidFill>
                <a:latin typeface="Calibri" panose="020F0502020204030204" pitchFamily="34" charset="0"/>
                <a:cs typeface="Calibri" panose="020F0502020204030204" pitchFamily="34" charset="0"/>
              </a:rPr>
              <a:t>POSITIVE</a:t>
            </a:r>
            <a:endParaRPr lang="en-US" sz="3200" b="1">
              <a:solidFill>
                <a:srgbClr val="C31C47"/>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7E90B7E-E6A9-CEA1-85BE-DD826F5E72EC}"/>
              </a:ext>
            </a:extLst>
          </p:cNvPr>
          <p:cNvSpPr txBox="1"/>
          <p:nvPr/>
        </p:nvSpPr>
        <p:spPr>
          <a:xfrm>
            <a:off x="1148904" y="1179277"/>
            <a:ext cx="5640447" cy="820609"/>
          </a:xfrm>
          <a:prstGeom prst="rect">
            <a:avLst/>
          </a:prstGeom>
          <a:noFill/>
        </p:spPr>
        <p:txBody>
          <a:bodyPr wrap="square">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1</a:t>
            </a:r>
          </a:p>
          <a:p>
            <a:pPr>
              <a:lnSpc>
                <a:spcPct val="107000"/>
              </a:lnSpc>
              <a:spcAft>
                <a:spcPts val="800"/>
              </a:spcAft>
            </a:pPr>
            <a:r>
              <a:rPr lang="en-PH"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Faith and Resilience in Challenging Times</a:t>
            </a:r>
            <a:endParaRPr lang="en-PH" sz="1600">
              <a:effectLst/>
              <a:latin typeface="Calibri" panose="020F0502020204030204" pitchFamily="34" charset="0"/>
              <a:ea typeface="SimSun" panose="02010600030101010101" pitchFamily="2" charset="-122"/>
              <a:cs typeface="Calibri" panose="020F0502020204030204" pitchFamily="34" charset="0"/>
            </a:endParaRPr>
          </a:p>
        </p:txBody>
      </p:sp>
      <p:pic>
        <p:nvPicPr>
          <p:cNvPr id="10" name="Picture 9" descr="A close up of words&#10;&#10;Description automatically generated">
            <a:extLst>
              <a:ext uri="{FF2B5EF4-FFF2-40B4-BE49-F238E27FC236}">
                <a16:creationId xmlns:a16="http://schemas.microsoft.com/office/drawing/2014/main" id="{13BB9CF1-3A62-3141-BA23-D278FB8A3EC6}"/>
              </a:ext>
            </a:extLst>
          </p:cNvPr>
          <p:cNvPicPr>
            <a:picLocks noChangeAspect="1"/>
          </p:cNvPicPr>
          <p:nvPr/>
        </p:nvPicPr>
        <p:blipFill>
          <a:blip r:embed="rId2" cstate="print">
            <a:extLst>
              <a:ext uri="{28A0092B-C50C-407E-A947-70E740481C1C}">
                <a14:useLocalDpi xmlns:a14="http://schemas.microsoft.com/office/drawing/2010/main" val="0"/>
              </a:ext>
            </a:extLst>
          </a:blip>
          <a:srcRect t="7251"/>
          <a:stretch/>
        </p:blipFill>
        <p:spPr>
          <a:xfrm>
            <a:off x="6300680" y="1328104"/>
            <a:ext cx="2610881" cy="1308862"/>
          </a:xfrm>
          <a:prstGeom prst="rect">
            <a:avLst/>
          </a:prstGeom>
        </p:spPr>
      </p:pic>
      <p:sp>
        <p:nvSpPr>
          <p:cNvPr id="2" name="TextBox 1">
            <a:extLst>
              <a:ext uri="{FF2B5EF4-FFF2-40B4-BE49-F238E27FC236}">
                <a16:creationId xmlns:a16="http://schemas.microsoft.com/office/drawing/2014/main" id="{08EDD9D8-B0F8-2C00-A28C-6E29EAC44477}"/>
              </a:ext>
            </a:extLst>
          </p:cNvPr>
          <p:cNvSpPr txBox="1"/>
          <p:nvPr/>
        </p:nvSpPr>
        <p:spPr>
          <a:xfrm>
            <a:off x="1148904" y="2179838"/>
            <a:ext cx="6325738" cy="820609"/>
          </a:xfrm>
          <a:prstGeom prst="rect">
            <a:avLst/>
          </a:prstGeom>
          <a:noFill/>
        </p:spPr>
        <p:txBody>
          <a:bodyPr wrap="square">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2</a:t>
            </a:r>
          </a:p>
          <a:p>
            <a:pPr>
              <a:lnSpc>
                <a:spcPct val="107000"/>
              </a:lnSpc>
              <a:spcAft>
                <a:spcPts val="800"/>
              </a:spcAft>
            </a:pPr>
            <a:r>
              <a:rPr lang="en-PH"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Social Media Engagement and Global Events</a:t>
            </a:r>
            <a:endParaRPr lang="en-PH" sz="1600">
              <a:effectLst/>
              <a:latin typeface="Calibri" panose="020F0502020204030204" pitchFamily="34" charset="0"/>
              <a:ea typeface="SimSun" panose="02010600030101010101" pitchFamily="2" charset="-122"/>
              <a:cs typeface="Calibri" panose="020F0502020204030204" pitchFamily="34" charset="0"/>
            </a:endParaRPr>
          </a:p>
        </p:txBody>
      </p:sp>
      <p:pic>
        <p:nvPicPr>
          <p:cNvPr id="3" name="Picture 2" descr="A close up of words&#10;&#10;Description automatically generated">
            <a:extLst>
              <a:ext uri="{FF2B5EF4-FFF2-40B4-BE49-F238E27FC236}">
                <a16:creationId xmlns:a16="http://schemas.microsoft.com/office/drawing/2014/main" id="{EBBF772B-DD6A-0D1D-F55D-C3058915C5AC}"/>
              </a:ext>
            </a:extLst>
          </p:cNvPr>
          <p:cNvPicPr>
            <a:picLocks noChangeAspect="1"/>
          </p:cNvPicPr>
          <p:nvPr/>
        </p:nvPicPr>
        <p:blipFill>
          <a:blip r:embed="rId3" cstate="print">
            <a:extLst>
              <a:ext uri="{28A0092B-C50C-407E-A947-70E740481C1C}">
                <a14:useLocalDpi xmlns:a14="http://schemas.microsoft.com/office/drawing/2010/main" val="0"/>
              </a:ext>
            </a:extLst>
          </a:blip>
          <a:srcRect t="6622"/>
          <a:stretch/>
        </p:blipFill>
        <p:spPr>
          <a:xfrm>
            <a:off x="9167797" y="1765627"/>
            <a:ext cx="2610881" cy="1317748"/>
          </a:xfrm>
          <a:prstGeom prst="rect">
            <a:avLst/>
          </a:prstGeom>
        </p:spPr>
      </p:pic>
      <p:sp>
        <p:nvSpPr>
          <p:cNvPr id="4" name="TextBox 3">
            <a:extLst>
              <a:ext uri="{FF2B5EF4-FFF2-40B4-BE49-F238E27FC236}">
                <a16:creationId xmlns:a16="http://schemas.microsoft.com/office/drawing/2014/main" id="{42C7B242-2692-FB17-6A60-47E6EE19591B}"/>
              </a:ext>
            </a:extLst>
          </p:cNvPr>
          <p:cNvSpPr txBox="1"/>
          <p:nvPr/>
        </p:nvSpPr>
        <p:spPr>
          <a:xfrm>
            <a:off x="1148904" y="3180399"/>
            <a:ext cx="5403252" cy="1149930"/>
          </a:xfrm>
          <a:prstGeom prst="rect">
            <a:avLst/>
          </a:prstGeom>
          <a:noFill/>
        </p:spPr>
        <p:txBody>
          <a:bodyPr wrap="square">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3</a:t>
            </a:r>
          </a:p>
          <a:p>
            <a:pPr>
              <a:lnSpc>
                <a:spcPct val="107000"/>
              </a:lnSpc>
              <a:spcAft>
                <a:spcPts val="800"/>
              </a:spcAft>
            </a:pPr>
            <a: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Expressions of Faith, Support,</a:t>
            </a:r>
            <a:b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br>
            <a: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and Community Connection</a:t>
            </a:r>
            <a:endParaRPr lang="en-PH" sz="1600">
              <a:effectLst/>
              <a:latin typeface="Calibri" panose="020F0502020204030204" pitchFamily="34" charset="0"/>
              <a:ea typeface="SimSun" panose="02010600030101010101" pitchFamily="2" charset="-122"/>
              <a:cs typeface="Calibri" panose="020F0502020204030204" pitchFamily="34" charset="0"/>
            </a:endParaRPr>
          </a:p>
        </p:txBody>
      </p:sp>
      <p:pic>
        <p:nvPicPr>
          <p:cNvPr id="6" name="Picture 5" descr="A close up of words&#10;&#10;Description automatically generated">
            <a:extLst>
              <a:ext uri="{FF2B5EF4-FFF2-40B4-BE49-F238E27FC236}">
                <a16:creationId xmlns:a16="http://schemas.microsoft.com/office/drawing/2014/main" id="{909341C8-8CBF-AF27-9A01-197E4B98F7CC}"/>
              </a:ext>
            </a:extLst>
          </p:cNvPr>
          <p:cNvPicPr>
            <a:picLocks noChangeAspect="1"/>
          </p:cNvPicPr>
          <p:nvPr/>
        </p:nvPicPr>
        <p:blipFill>
          <a:blip r:embed="rId4" cstate="print">
            <a:extLst>
              <a:ext uri="{28A0092B-C50C-407E-A947-70E740481C1C}">
                <a14:useLocalDpi xmlns:a14="http://schemas.microsoft.com/office/drawing/2010/main" val="0"/>
              </a:ext>
            </a:extLst>
          </a:blip>
          <a:srcRect t="6260"/>
          <a:stretch/>
        </p:blipFill>
        <p:spPr>
          <a:xfrm>
            <a:off x="6304522" y="3167068"/>
            <a:ext cx="2610881" cy="1322850"/>
          </a:xfrm>
          <a:prstGeom prst="rect">
            <a:avLst/>
          </a:prstGeom>
        </p:spPr>
      </p:pic>
      <p:sp>
        <p:nvSpPr>
          <p:cNvPr id="11" name="TextBox 10">
            <a:extLst>
              <a:ext uri="{FF2B5EF4-FFF2-40B4-BE49-F238E27FC236}">
                <a16:creationId xmlns:a16="http://schemas.microsoft.com/office/drawing/2014/main" id="{A01545DA-04FF-2668-A497-88B2DA88C7B7}"/>
              </a:ext>
            </a:extLst>
          </p:cNvPr>
          <p:cNvSpPr txBox="1"/>
          <p:nvPr/>
        </p:nvSpPr>
        <p:spPr>
          <a:xfrm>
            <a:off x="1148904" y="4510281"/>
            <a:ext cx="5083792" cy="1149930"/>
          </a:xfrm>
          <a:prstGeom prst="rect">
            <a:avLst/>
          </a:prstGeom>
          <a:noFill/>
        </p:spPr>
        <p:txBody>
          <a:bodyPr wrap="square">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4</a:t>
            </a:r>
          </a:p>
          <a:p>
            <a:pPr>
              <a:lnSpc>
                <a:spcPct val="107000"/>
              </a:lnSpc>
              <a:spcAft>
                <a:spcPts val="800"/>
              </a:spcAft>
            </a:pPr>
            <a: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Expressions of Positivity, Resilience, </a:t>
            </a:r>
            <a:b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br>
            <a: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and Support</a:t>
            </a:r>
            <a:endParaRPr lang="en-PH" sz="1600">
              <a:effectLst/>
              <a:latin typeface="Calibri" panose="020F0502020204030204" pitchFamily="34" charset="0"/>
              <a:ea typeface="SimSun" panose="02010600030101010101" pitchFamily="2" charset="-122"/>
              <a:cs typeface="Calibri" panose="020F0502020204030204" pitchFamily="34" charset="0"/>
            </a:endParaRPr>
          </a:p>
        </p:txBody>
      </p:sp>
      <p:pic>
        <p:nvPicPr>
          <p:cNvPr id="12" name="Picture 11" descr="A close up of words&#10;&#10;Description automatically generated">
            <a:extLst>
              <a:ext uri="{FF2B5EF4-FFF2-40B4-BE49-F238E27FC236}">
                <a16:creationId xmlns:a16="http://schemas.microsoft.com/office/drawing/2014/main" id="{0640D47F-183F-7DDC-C2CE-A5E08F8E10A3}"/>
              </a:ext>
            </a:extLst>
          </p:cNvPr>
          <p:cNvPicPr>
            <a:picLocks noChangeAspect="1"/>
          </p:cNvPicPr>
          <p:nvPr/>
        </p:nvPicPr>
        <p:blipFill>
          <a:blip r:embed="rId5" cstate="print">
            <a:extLst>
              <a:ext uri="{28A0092B-C50C-407E-A947-70E740481C1C}">
                <a14:useLocalDpi xmlns:a14="http://schemas.microsoft.com/office/drawing/2010/main" val="0"/>
              </a:ext>
            </a:extLst>
          </a:blip>
          <a:srcRect t="7062"/>
          <a:stretch/>
        </p:blipFill>
        <p:spPr>
          <a:xfrm>
            <a:off x="9169815" y="4138713"/>
            <a:ext cx="2662501" cy="1337476"/>
          </a:xfrm>
          <a:prstGeom prst="rect">
            <a:avLst/>
          </a:prstGeom>
        </p:spPr>
      </p:pic>
      <p:sp>
        <p:nvSpPr>
          <p:cNvPr id="13" name="TextBox 12">
            <a:extLst>
              <a:ext uri="{FF2B5EF4-FFF2-40B4-BE49-F238E27FC236}">
                <a16:creationId xmlns:a16="http://schemas.microsoft.com/office/drawing/2014/main" id="{A15DCAD4-58EF-F9F9-722B-B641C21609B6}"/>
              </a:ext>
            </a:extLst>
          </p:cNvPr>
          <p:cNvSpPr txBox="1"/>
          <p:nvPr/>
        </p:nvSpPr>
        <p:spPr>
          <a:xfrm>
            <a:off x="1148904" y="5840164"/>
            <a:ext cx="5083792" cy="820609"/>
          </a:xfrm>
          <a:prstGeom prst="rect">
            <a:avLst/>
          </a:prstGeom>
          <a:noFill/>
        </p:spPr>
        <p:txBody>
          <a:bodyPr wrap="square">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5</a:t>
            </a:r>
          </a:p>
          <a:p>
            <a:pPr>
              <a:lnSpc>
                <a:spcPct val="107000"/>
              </a:lnSpc>
              <a:spcAft>
                <a:spcPts val="800"/>
              </a:spcAft>
            </a:pPr>
            <a:r>
              <a:rPr lang="en-US" sz="2000" b="1">
                <a:solidFill>
                  <a:srgbClr val="000000"/>
                </a:solidFill>
                <a:effectLst/>
                <a:latin typeface="Calibri" panose="020F0502020204030204" pitchFamily="34" charset="0"/>
                <a:ea typeface="Aptos" panose="020B0004020202020204" pitchFamily="34" charset="0"/>
                <a:cs typeface="Calibri" panose="020F0502020204030204" pitchFamily="34" charset="0"/>
              </a:rPr>
              <a:t>Expressions of Faith, Respect, Understanding</a:t>
            </a:r>
            <a:endParaRPr lang="en-PH" sz="1600">
              <a:effectLst/>
              <a:latin typeface="Calibri" panose="020F0502020204030204" pitchFamily="34" charset="0"/>
              <a:ea typeface="SimSun" panose="02010600030101010101" pitchFamily="2" charset="-122"/>
              <a:cs typeface="Calibri" panose="020F0502020204030204" pitchFamily="34" charset="0"/>
            </a:endParaRPr>
          </a:p>
        </p:txBody>
      </p:sp>
      <p:pic>
        <p:nvPicPr>
          <p:cNvPr id="14" name="Picture 13" descr="A close up of words&#10;&#10;Description automatically generated">
            <a:extLst>
              <a:ext uri="{FF2B5EF4-FFF2-40B4-BE49-F238E27FC236}">
                <a16:creationId xmlns:a16="http://schemas.microsoft.com/office/drawing/2014/main" id="{47953296-DFF4-CE88-1140-0211E416E2A6}"/>
              </a:ext>
            </a:extLst>
          </p:cNvPr>
          <p:cNvPicPr>
            <a:picLocks noChangeAspect="1"/>
          </p:cNvPicPr>
          <p:nvPr/>
        </p:nvPicPr>
        <p:blipFill>
          <a:blip r:embed="rId6" cstate="print">
            <a:extLst>
              <a:ext uri="{28A0092B-C50C-407E-A947-70E740481C1C}">
                <a14:useLocalDpi xmlns:a14="http://schemas.microsoft.com/office/drawing/2010/main" val="0"/>
              </a:ext>
            </a:extLst>
          </a:blip>
          <a:srcRect t="7351"/>
          <a:stretch/>
        </p:blipFill>
        <p:spPr>
          <a:xfrm>
            <a:off x="6452740" y="5020020"/>
            <a:ext cx="2458821" cy="1231313"/>
          </a:xfrm>
          <a:prstGeom prst="rect">
            <a:avLst/>
          </a:prstGeom>
        </p:spPr>
      </p:pic>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C00000"/>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52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web page&#10;&#10;Description automatically generated">
            <a:extLst>
              <a:ext uri="{FF2B5EF4-FFF2-40B4-BE49-F238E27FC236}">
                <a16:creationId xmlns:a16="http://schemas.microsoft.com/office/drawing/2014/main" id="{007486AC-62AF-5F43-6E03-5F1CD1449AAE}"/>
              </a:ext>
            </a:extLst>
          </p:cNvPr>
          <p:cNvPicPr>
            <a:picLocks noGrp="1" noChangeAspect="1"/>
          </p:cNvPicPr>
          <p:nvPr>
            <p:ph idx="1"/>
          </p:nvPr>
        </p:nvPicPr>
        <p:blipFill>
          <a:blip r:embed="rId2"/>
          <a:stretch>
            <a:fillRect/>
          </a:stretch>
        </p:blipFill>
        <p:spPr>
          <a:xfrm>
            <a:off x="889395" y="470938"/>
            <a:ext cx="10413209" cy="5571067"/>
          </a:xfrm>
          <a:prstGeom prst="rect">
            <a:avLst/>
          </a:prstGeom>
        </p:spPr>
      </p:pic>
      <p:sp>
        <p:nvSpPr>
          <p:cNvPr id="5" name="TextBox 4">
            <a:extLst>
              <a:ext uri="{FF2B5EF4-FFF2-40B4-BE49-F238E27FC236}">
                <a16:creationId xmlns:a16="http://schemas.microsoft.com/office/drawing/2014/main" id="{C81D398A-6E93-163D-EA7F-363525CA9C82}"/>
              </a:ext>
            </a:extLst>
          </p:cNvPr>
          <p:cNvSpPr txBox="1"/>
          <p:nvPr/>
        </p:nvSpPr>
        <p:spPr>
          <a:xfrm>
            <a:off x="2596551" y="6205268"/>
            <a:ext cx="6991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https://www.kaggle.com/datasets/fifthtribe/how-isis-uses-twitter</a:t>
            </a:r>
          </a:p>
        </p:txBody>
      </p:sp>
    </p:spTree>
    <p:extLst>
      <p:ext uri="{BB962C8B-B14F-4D97-AF65-F5344CB8AC3E}">
        <p14:creationId xmlns:p14="http://schemas.microsoft.com/office/powerpoint/2010/main" val="3307609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AE255-9E61-FF56-2105-BC7C94E714B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2E7D335-034F-E428-FAE5-45D8EABCBAA9}"/>
              </a:ext>
            </a:extLst>
          </p:cNvPr>
          <p:cNvSpPr txBox="1"/>
          <p:nvPr/>
        </p:nvSpPr>
        <p:spPr>
          <a:xfrm>
            <a:off x="1148904" y="1766721"/>
            <a:ext cx="5083792" cy="820609"/>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1</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US" sz="2000" b="1">
                <a:solidFill>
                  <a:srgbClr val="000000"/>
                </a:solidFill>
                <a:latin typeface="Calibri" panose="020F0502020204030204" pitchFamily="34" charset="0"/>
                <a:cs typeface="Calibri" panose="020F0502020204030204" pitchFamily="34" charset="0"/>
              </a:rPr>
              <a:t>Support and Group Dynamics</a:t>
            </a:r>
            <a:endParaRPr lang="en-PH" sz="2000" b="1">
              <a:solidFill>
                <a:srgbClr val="000000"/>
              </a:solidFill>
              <a:latin typeface="Calibri" panose="020F0502020204030204" pitchFamily="34" charset="0"/>
              <a:cs typeface="Calibri" panose="020F0502020204030204" pitchFamily="34" charset="0"/>
            </a:endParaRPr>
          </a:p>
        </p:txBody>
      </p:sp>
      <p:pic>
        <p:nvPicPr>
          <p:cNvPr id="3" name="Picture 2" descr="A close up of words&#10;&#10;Description automatically generated">
            <a:extLst>
              <a:ext uri="{FF2B5EF4-FFF2-40B4-BE49-F238E27FC236}">
                <a16:creationId xmlns:a16="http://schemas.microsoft.com/office/drawing/2014/main" id="{87B8803B-9BD0-4656-B01E-15FF404B2787}"/>
              </a:ext>
            </a:extLst>
          </p:cNvPr>
          <p:cNvPicPr>
            <a:picLocks noChangeAspect="1"/>
          </p:cNvPicPr>
          <p:nvPr/>
        </p:nvPicPr>
        <p:blipFill>
          <a:blip r:embed="rId2"/>
          <a:stretch>
            <a:fillRect/>
          </a:stretch>
        </p:blipFill>
        <p:spPr>
          <a:xfrm>
            <a:off x="5856167" y="1487621"/>
            <a:ext cx="2384781" cy="1793355"/>
          </a:xfrm>
          <a:prstGeom prst="rect">
            <a:avLst/>
          </a:prstGeom>
        </p:spPr>
      </p:pic>
      <p:sp>
        <p:nvSpPr>
          <p:cNvPr id="2" name="TextBox 1">
            <a:extLst>
              <a:ext uri="{FF2B5EF4-FFF2-40B4-BE49-F238E27FC236}">
                <a16:creationId xmlns:a16="http://schemas.microsoft.com/office/drawing/2014/main" id="{9E18348C-2FD1-ADC6-A8DC-832C442EA758}"/>
              </a:ext>
            </a:extLst>
          </p:cNvPr>
          <p:cNvSpPr txBox="1"/>
          <p:nvPr/>
        </p:nvSpPr>
        <p:spPr>
          <a:xfrm>
            <a:off x="1148904" y="2792686"/>
            <a:ext cx="5083792" cy="829651"/>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2</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US" sz="2000" b="1">
                <a:solidFill>
                  <a:srgbClr val="000000"/>
                </a:solidFill>
                <a:latin typeface="Calibri" panose="020F0502020204030204" pitchFamily="34" charset="0"/>
                <a:cs typeface="Calibri" panose="020F0502020204030204" pitchFamily="34" charset="0"/>
              </a:rPr>
              <a:t>Military and Territorial Updates</a:t>
            </a:r>
            <a:endParaRPr lang="en-PH" sz="2000" b="1">
              <a:solidFill>
                <a:srgbClr val="000000"/>
              </a:solidFill>
              <a:latin typeface="Calibri" panose="020F0502020204030204" pitchFamily="34" charset="0"/>
              <a:cs typeface="Calibri" panose="020F0502020204030204" pitchFamily="34" charset="0"/>
            </a:endParaRPr>
          </a:p>
        </p:txBody>
      </p:sp>
      <p:pic>
        <p:nvPicPr>
          <p:cNvPr id="4" name="Picture 3" descr="A close up of words&#10;&#10;Description automatically generated">
            <a:extLst>
              <a:ext uri="{FF2B5EF4-FFF2-40B4-BE49-F238E27FC236}">
                <a16:creationId xmlns:a16="http://schemas.microsoft.com/office/drawing/2014/main" id="{1675F925-8B76-90E5-9CD2-BC472FE1855B}"/>
              </a:ext>
            </a:extLst>
          </p:cNvPr>
          <p:cNvPicPr>
            <a:picLocks noChangeAspect="1"/>
          </p:cNvPicPr>
          <p:nvPr/>
        </p:nvPicPr>
        <p:blipFill>
          <a:blip r:embed="rId3"/>
          <a:stretch>
            <a:fillRect/>
          </a:stretch>
        </p:blipFill>
        <p:spPr>
          <a:xfrm>
            <a:off x="8432334" y="2287094"/>
            <a:ext cx="2921466" cy="1975667"/>
          </a:xfrm>
          <a:prstGeom prst="rect">
            <a:avLst/>
          </a:prstGeom>
        </p:spPr>
      </p:pic>
      <p:sp>
        <p:nvSpPr>
          <p:cNvPr id="6" name="TextBox 5">
            <a:extLst>
              <a:ext uri="{FF2B5EF4-FFF2-40B4-BE49-F238E27FC236}">
                <a16:creationId xmlns:a16="http://schemas.microsoft.com/office/drawing/2014/main" id="{D95B0A54-A051-5103-B13E-4E96FAC972BF}"/>
              </a:ext>
            </a:extLst>
          </p:cNvPr>
          <p:cNvSpPr txBox="1"/>
          <p:nvPr/>
        </p:nvSpPr>
        <p:spPr>
          <a:xfrm>
            <a:off x="1148904" y="3827692"/>
            <a:ext cx="5083792" cy="829651"/>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3</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US" sz="2000" b="1">
                <a:solidFill>
                  <a:srgbClr val="000000"/>
                </a:solidFill>
                <a:latin typeface="Calibri" panose="020F0502020204030204" pitchFamily="34" charset="0"/>
                <a:cs typeface="Calibri" panose="020F0502020204030204" pitchFamily="34" charset="0"/>
              </a:rPr>
              <a:t>Religious and Social</a:t>
            </a:r>
            <a:endParaRPr lang="en-PH" sz="2000" b="1">
              <a:solidFill>
                <a:srgbClr val="000000"/>
              </a:solidFill>
              <a:latin typeface="Calibri" panose="020F0502020204030204" pitchFamily="34" charset="0"/>
              <a:cs typeface="Calibri" panose="020F0502020204030204" pitchFamily="34" charset="0"/>
            </a:endParaRPr>
          </a:p>
        </p:txBody>
      </p:sp>
      <p:pic>
        <p:nvPicPr>
          <p:cNvPr id="7" name="Picture 6" descr="A close up of words&#10;&#10;Description automatically generated">
            <a:extLst>
              <a:ext uri="{FF2B5EF4-FFF2-40B4-BE49-F238E27FC236}">
                <a16:creationId xmlns:a16="http://schemas.microsoft.com/office/drawing/2014/main" id="{29D4FA28-2D60-FF71-5D6E-E5C5D7EF2FAE}"/>
              </a:ext>
            </a:extLst>
          </p:cNvPr>
          <p:cNvPicPr>
            <a:picLocks noChangeAspect="1"/>
          </p:cNvPicPr>
          <p:nvPr/>
        </p:nvPicPr>
        <p:blipFill>
          <a:blip r:embed="rId4"/>
          <a:stretch>
            <a:fillRect/>
          </a:stretch>
        </p:blipFill>
        <p:spPr>
          <a:xfrm>
            <a:off x="5856167" y="3604102"/>
            <a:ext cx="2483862" cy="1842865"/>
          </a:xfrm>
          <a:prstGeom prst="rect">
            <a:avLst/>
          </a:prstGeom>
        </p:spPr>
      </p:pic>
      <p:grpSp>
        <p:nvGrpSpPr>
          <p:cNvPr id="9" name="Group 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C00000"/>
          </a:solidFill>
        </p:grpSpPr>
        <p:sp>
          <p:nvSpPr>
            <p:cNvPr id="10" name="Rectangle 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3314AA0E-9338-34E4-1B48-B926E5211DC1}"/>
              </a:ext>
            </a:extLst>
          </p:cNvPr>
          <p:cNvSpPr txBox="1">
            <a:spLocks/>
          </p:cNvSpPr>
          <p:nvPr/>
        </p:nvSpPr>
        <p:spPr>
          <a:xfrm>
            <a:off x="838200" y="162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b="1">
                <a:latin typeface="Calibri" panose="020F0502020204030204" pitchFamily="34" charset="0"/>
                <a:cs typeface="Calibri" panose="020F0502020204030204" pitchFamily="34" charset="0"/>
              </a:rPr>
              <a:t>SEMI-SUPERVISED LDA </a:t>
            </a:r>
            <a:r>
              <a:rPr lang="en-US" sz="4000" b="1">
                <a:solidFill>
                  <a:srgbClr val="C31C47"/>
                </a:solidFill>
                <a:latin typeface="Calibri" panose="020F0502020204030204" pitchFamily="34" charset="0"/>
                <a:cs typeface="Calibri" panose="020F0502020204030204" pitchFamily="34" charset="0"/>
              </a:rPr>
              <a:t>NEUTRAL</a:t>
            </a:r>
          </a:p>
        </p:txBody>
      </p:sp>
    </p:spTree>
    <p:extLst>
      <p:ext uri="{BB962C8B-B14F-4D97-AF65-F5344CB8AC3E}">
        <p14:creationId xmlns:p14="http://schemas.microsoft.com/office/powerpoint/2010/main" val="234277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AE255-9E61-FF56-2105-BC7C94E714B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2E7D335-034F-E428-FAE5-45D8EABCBAA9}"/>
              </a:ext>
            </a:extLst>
          </p:cNvPr>
          <p:cNvSpPr txBox="1"/>
          <p:nvPr/>
        </p:nvSpPr>
        <p:spPr>
          <a:xfrm>
            <a:off x="1148904" y="1766721"/>
            <a:ext cx="5083792" cy="820609"/>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1</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US" sz="2000" b="1">
                <a:solidFill>
                  <a:srgbClr val="000000"/>
                </a:solidFill>
                <a:latin typeface="Calibri" panose="020F0502020204030204" pitchFamily="34" charset="0"/>
                <a:cs typeface="Calibri" panose="020F0502020204030204" pitchFamily="34" charset="0"/>
              </a:rPr>
              <a:t>Military Conflict during Attacks </a:t>
            </a:r>
          </a:p>
        </p:txBody>
      </p:sp>
      <p:sp>
        <p:nvSpPr>
          <p:cNvPr id="2" name="TextBox 1">
            <a:extLst>
              <a:ext uri="{FF2B5EF4-FFF2-40B4-BE49-F238E27FC236}">
                <a16:creationId xmlns:a16="http://schemas.microsoft.com/office/drawing/2014/main" id="{9E18348C-2FD1-ADC6-A8DC-832C442EA758}"/>
              </a:ext>
            </a:extLst>
          </p:cNvPr>
          <p:cNvSpPr txBox="1"/>
          <p:nvPr/>
        </p:nvSpPr>
        <p:spPr>
          <a:xfrm>
            <a:off x="1148904" y="2792686"/>
            <a:ext cx="5083792" cy="829651"/>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2</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SG" sz="2000" b="1">
                <a:solidFill>
                  <a:srgbClr val="000000"/>
                </a:solidFill>
                <a:latin typeface="Calibri" panose="020F0502020204030204" pitchFamily="34" charset="0"/>
                <a:cs typeface="Calibri" panose="020F0502020204030204" pitchFamily="34" charset="0"/>
              </a:rPr>
              <a:t>Civilian Casualties from Terrorism Activities</a:t>
            </a:r>
          </a:p>
        </p:txBody>
      </p:sp>
      <p:sp>
        <p:nvSpPr>
          <p:cNvPr id="6" name="TextBox 5">
            <a:extLst>
              <a:ext uri="{FF2B5EF4-FFF2-40B4-BE49-F238E27FC236}">
                <a16:creationId xmlns:a16="http://schemas.microsoft.com/office/drawing/2014/main" id="{D95B0A54-A051-5103-B13E-4E96FAC972BF}"/>
              </a:ext>
            </a:extLst>
          </p:cNvPr>
          <p:cNvSpPr txBox="1"/>
          <p:nvPr/>
        </p:nvSpPr>
        <p:spPr>
          <a:xfrm>
            <a:off x="1148904" y="3827692"/>
            <a:ext cx="5083792" cy="829651"/>
          </a:xfrm>
          <a:prstGeom prst="rect">
            <a:avLst/>
          </a:prstGeom>
          <a:noFill/>
        </p:spPr>
        <p:txBody>
          <a:bodyPr wrap="square" lIns="91440" tIns="45720" rIns="91440" bIns="45720" anchor="t">
            <a:spAutoFit/>
          </a:bodyPr>
          <a:lstStyle/>
          <a:p>
            <a:pPr>
              <a:lnSpc>
                <a:spcPct val="107000"/>
              </a:lnSpc>
              <a:spcAft>
                <a:spcPts val="800"/>
              </a:spcAft>
            </a:pPr>
            <a:r>
              <a:rPr lang="en-PH">
                <a:solidFill>
                  <a:srgbClr val="000000"/>
                </a:solidFill>
                <a:effectLst/>
                <a:latin typeface="Calibri" panose="020F0502020204030204" pitchFamily="34" charset="0"/>
                <a:ea typeface="Aptos" panose="020B0004020202020204" pitchFamily="34" charset="0"/>
                <a:cs typeface="Calibri" panose="020F0502020204030204" pitchFamily="34" charset="0"/>
              </a:rPr>
              <a:t>TOPIC </a:t>
            </a:r>
            <a:r>
              <a:rPr lang="en-PH">
                <a:solidFill>
                  <a:srgbClr val="000000"/>
                </a:solidFill>
                <a:latin typeface="Calibri" panose="020F0502020204030204" pitchFamily="34" charset="0"/>
                <a:ea typeface="Aptos" panose="020B0004020202020204" pitchFamily="34" charset="0"/>
                <a:cs typeface="Calibri" panose="020F0502020204030204" pitchFamily="34" charset="0"/>
              </a:rPr>
              <a:t>3</a:t>
            </a:r>
            <a:endParaRPr lang="en-PH">
              <a:solidFill>
                <a:srgbClr val="000000"/>
              </a:solidFill>
              <a:effectLst/>
              <a:latin typeface="Calibri" panose="020F0502020204030204" pitchFamily="34" charset="0"/>
              <a:ea typeface="Aptos" panose="020B0004020202020204" pitchFamily="34" charset="0"/>
              <a:cs typeface="Calibri" panose="020F0502020204030204" pitchFamily="34" charset="0"/>
            </a:endParaRPr>
          </a:p>
          <a:p>
            <a:pPr>
              <a:lnSpc>
                <a:spcPct val="107000"/>
              </a:lnSpc>
              <a:spcAft>
                <a:spcPts val="800"/>
              </a:spcAft>
            </a:pPr>
            <a:r>
              <a:rPr lang="en-US" sz="2000" b="1">
                <a:solidFill>
                  <a:srgbClr val="000000"/>
                </a:solidFill>
                <a:latin typeface="Calibri" panose="020F0502020204030204" pitchFamily="34" charset="0"/>
                <a:cs typeface="Calibri" panose="020F0502020204030204" pitchFamily="34" charset="0"/>
              </a:rPr>
              <a:t>Ideological Influenced Regime Battles</a:t>
            </a:r>
          </a:p>
        </p:txBody>
      </p:sp>
      <p:grpSp>
        <p:nvGrpSpPr>
          <p:cNvPr id="9" name="Group 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C00000"/>
          </a:solidFill>
        </p:grpSpPr>
        <p:sp>
          <p:nvSpPr>
            <p:cNvPr id="10" name="Rectangle 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3314AA0E-9338-34E4-1B48-B926E5211DC1}"/>
              </a:ext>
            </a:extLst>
          </p:cNvPr>
          <p:cNvSpPr txBox="1">
            <a:spLocks/>
          </p:cNvSpPr>
          <p:nvPr/>
        </p:nvSpPr>
        <p:spPr>
          <a:xfrm>
            <a:off x="838200" y="162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b="1">
                <a:latin typeface="Calibri" panose="020F0502020204030204" pitchFamily="34" charset="0"/>
                <a:cs typeface="Calibri" panose="020F0502020204030204" pitchFamily="34" charset="0"/>
              </a:rPr>
              <a:t>SEMI-SUPERVISED LDA </a:t>
            </a:r>
            <a:r>
              <a:rPr lang="en-US" sz="4000" b="1">
                <a:solidFill>
                  <a:srgbClr val="C31C47"/>
                </a:solidFill>
                <a:latin typeface="Calibri" panose="020F0502020204030204" pitchFamily="34" charset="0"/>
                <a:cs typeface="Calibri" panose="020F0502020204030204" pitchFamily="34" charset="0"/>
              </a:rPr>
              <a:t>NEGATIVE</a:t>
            </a:r>
          </a:p>
        </p:txBody>
      </p:sp>
      <p:pic>
        <p:nvPicPr>
          <p:cNvPr id="13" name="Picture 12" descr="A close up of words&#10;&#10;Description automatically generated">
            <a:extLst>
              <a:ext uri="{FF2B5EF4-FFF2-40B4-BE49-F238E27FC236}">
                <a16:creationId xmlns:a16="http://schemas.microsoft.com/office/drawing/2014/main" id="{D8BACEDC-F760-382C-0DEB-72676150B92F}"/>
              </a:ext>
            </a:extLst>
          </p:cNvPr>
          <p:cNvPicPr>
            <a:picLocks noChangeAspect="1"/>
          </p:cNvPicPr>
          <p:nvPr/>
        </p:nvPicPr>
        <p:blipFill>
          <a:blip r:embed="rId2"/>
          <a:stretch>
            <a:fillRect/>
          </a:stretch>
        </p:blipFill>
        <p:spPr>
          <a:xfrm>
            <a:off x="6444030" y="1487621"/>
            <a:ext cx="2507392" cy="1829541"/>
          </a:xfrm>
          <a:prstGeom prst="rect">
            <a:avLst/>
          </a:prstGeom>
        </p:spPr>
      </p:pic>
      <p:pic>
        <p:nvPicPr>
          <p:cNvPr id="14" name="Picture 13" descr="A close up of words&#10;&#10;Description automatically generated">
            <a:extLst>
              <a:ext uri="{FF2B5EF4-FFF2-40B4-BE49-F238E27FC236}">
                <a16:creationId xmlns:a16="http://schemas.microsoft.com/office/drawing/2014/main" id="{1C620FD4-8336-6C19-AC35-0E76B99BC14F}"/>
              </a:ext>
            </a:extLst>
          </p:cNvPr>
          <p:cNvPicPr>
            <a:picLocks noChangeAspect="1"/>
          </p:cNvPicPr>
          <p:nvPr/>
        </p:nvPicPr>
        <p:blipFill>
          <a:blip r:embed="rId3"/>
          <a:stretch>
            <a:fillRect/>
          </a:stretch>
        </p:blipFill>
        <p:spPr>
          <a:xfrm>
            <a:off x="9164210" y="2647689"/>
            <a:ext cx="2659396" cy="1949295"/>
          </a:xfrm>
          <a:prstGeom prst="rect">
            <a:avLst/>
          </a:prstGeom>
        </p:spPr>
      </p:pic>
      <p:pic>
        <p:nvPicPr>
          <p:cNvPr id="15" name="Picture 14" descr="A close up of words&#10;&#10;Description automatically generated">
            <a:extLst>
              <a:ext uri="{FF2B5EF4-FFF2-40B4-BE49-F238E27FC236}">
                <a16:creationId xmlns:a16="http://schemas.microsoft.com/office/drawing/2014/main" id="{58DD99DE-8639-D21E-A4EC-A7C888AC653F}"/>
              </a:ext>
            </a:extLst>
          </p:cNvPr>
          <p:cNvPicPr>
            <a:picLocks noChangeAspect="1"/>
          </p:cNvPicPr>
          <p:nvPr/>
        </p:nvPicPr>
        <p:blipFill>
          <a:blip r:embed="rId4"/>
          <a:stretch>
            <a:fillRect/>
          </a:stretch>
        </p:blipFill>
        <p:spPr>
          <a:xfrm>
            <a:off x="6396278" y="3751693"/>
            <a:ext cx="2688095" cy="1949295"/>
          </a:xfrm>
          <a:prstGeom prst="rect">
            <a:avLst/>
          </a:prstGeom>
        </p:spPr>
      </p:pic>
    </p:spTree>
    <p:extLst>
      <p:ext uri="{BB962C8B-B14F-4D97-AF65-F5344CB8AC3E}">
        <p14:creationId xmlns:p14="http://schemas.microsoft.com/office/powerpoint/2010/main" val="3059776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AE255-9E61-FF56-2105-BC7C94E714B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C00000"/>
          </a:solidFill>
        </p:grpSpPr>
        <p:sp>
          <p:nvSpPr>
            <p:cNvPr id="10" name="Rectangle 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3314AA0E-9338-34E4-1B48-B926E5211DC1}"/>
              </a:ext>
            </a:extLst>
          </p:cNvPr>
          <p:cNvSpPr txBox="1">
            <a:spLocks/>
          </p:cNvSpPr>
          <p:nvPr/>
        </p:nvSpPr>
        <p:spPr>
          <a:xfrm>
            <a:off x="838200" y="162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b="1">
                <a:latin typeface="Calibri"/>
                <a:cs typeface="Calibri"/>
              </a:rPr>
              <a:t>Sentiment-topic </a:t>
            </a:r>
            <a:r>
              <a:rPr lang="en-US" sz="3200" b="1">
                <a:solidFill>
                  <a:srgbClr val="000000"/>
                </a:solidFill>
                <a:latin typeface="Calibri"/>
                <a:cs typeface="Calibri"/>
              </a:rPr>
              <a:t>pair </a:t>
            </a:r>
            <a:r>
              <a:rPr lang="en-US" sz="4000" b="1">
                <a:solidFill>
                  <a:srgbClr val="C31C47"/>
                </a:solidFill>
                <a:latin typeface="Calibri"/>
                <a:cs typeface="Calibri"/>
              </a:rPr>
              <a:t>POSITIVE</a:t>
            </a:r>
            <a:endParaRPr lang="en-US" sz="4000" b="1">
              <a:solidFill>
                <a:srgbClr val="C31C47"/>
              </a:solidFill>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999F6BDD-16A5-E389-0BA3-C391F0D06634}"/>
              </a:ext>
            </a:extLst>
          </p:cNvPr>
          <p:cNvGraphicFramePr>
            <a:graphicFrameLocks noGrp="1"/>
          </p:cNvGraphicFramePr>
          <p:nvPr>
            <p:extLst>
              <p:ext uri="{D42A27DB-BD31-4B8C-83A1-F6EECF244321}">
                <p14:modId xmlns:p14="http://schemas.microsoft.com/office/powerpoint/2010/main" val="1024720528"/>
              </p:ext>
            </p:extLst>
          </p:nvPr>
        </p:nvGraphicFramePr>
        <p:xfrm>
          <a:off x="1095551" y="1366837"/>
          <a:ext cx="10734675" cy="4124325"/>
        </p:xfrm>
        <a:graphic>
          <a:graphicData uri="http://schemas.openxmlformats.org/drawingml/2006/table">
            <a:tbl>
              <a:tblPr bandRow="1">
                <a:tableStyleId>{5C22544A-7EE6-4342-B048-85BDC9FD1C3A}</a:tableStyleId>
              </a:tblPr>
              <a:tblGrid>
                <a:gridCol w="1438275">
                  <a:extLst>
                    <a:ext uri="{9D8B030D-6E8A-4147-A177-3AD203B41FA5}">
                      <a16:colId xmlns:a16="http://schemas.microsoft.com/office/drawing/2014/main" val="3418649969"/>
                    </a:ext>
                  </a:extLst>
                </a:gridCol>
                <a:gridCol w="3248025">
                  <a:extLst>
                    <a:ext uri="{9D8B030D-6E8A-4147-A177-3AD203B41FA5}">
                      <a16:colId xmlns:a16="http://schemas.microsoft.com/office/drawing/2014/main" val="1375581279"/>
                    </a:ext>
                  </a:extLst>
                </a:gridCol>
                <a:gridCol w="2867025">
                  <a:extLst>
                    <a:ext uri="{9D8B030D-6E8A-4147-A177-3AD203B41FA5}">
                      <a16:colId xmlns:a16="http://schemas.microsoft.com/office/drawing/2014/main" val="4179737319"/>
                    </a:ext>
                  </a:extLst>
                </a:gridCol>
                <a:gridCol w="3181350">
                  <a:extLst>
                    <a:ext uri="{9D8B030D-6E8A-4147-A177-3AD203B41FA5}">
                      <a16:colId xmlns:a16="http://schemas.microsoft.com/office/drawing/2014/main" val="533316573"/>
                    </a:ext>
                  </a:extLst>
                </a:gridCol>
              </a:tblGrid>
              <a:tr h="381000">
                <a:tc>
                  <a:txBody>
                    <a:bodyPr/>
                    <a:lstStyle/>
                    <a:p>
                      <a:pPr fontAlgn="base">
                        <a:lnSpc>
                          <a:spcPts val="1125"/>
                        </a:lnSpc>
                      </a:pPr>
                      <a:r>
                        <a:rPr lang="en-US" sz="1600" b="1">
                          <a:solidFill>
                            <a:srgbClr val="FFFFFF"/>
                          </a:solidFill>
                          <a:effectLst/>
                          <a:latin typeface="Aptos" panose="020B0004020202020204" pitchFamily="34" charset="0"/>
                        </a:rPr>
                        <a:t>Topic No. </a:t>
                      </a:r>
                      <a:endParaRPr lang="en-US" b="1">
                        <a:solidFill>
                          <a:srgbClr val="FFFFFF"/>
                        </a:solidFill>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718" cap="flat" cmpd="sng" algn="ctr">
                      <a:solidFill>
                        <a:srgbClr val="FFFFFF"/>
                      </a:solidFill>
                      <a:prstDash val="solid"/>
                      <a:round/>
                      <a:headEnd type="none" w="med" len="med"/>
                      <a:tailEnd type="none" w="med" len="med"/>
                    </a:lnB>
                    <a:solidFill>
                      <a:srgbClr val="156082"/>
                    </a:solidFill>
                  </a:tcPr>
                </a:tc>
                <a:tc>
                  <a:txBody>
                    <a:bodyPr/>
                    <a:lstStyle/>
                    <a:p>
                      <a:pPr fontAlgn="base">
                        <a:lnSpc>
                          <a:spcPts val="1125"/>
                        </a:lnSpc>
                      </a:pPr>
                      <a:r>
                        <a:rPr lang="en-US" sz="1600" b="1">
                          <a:solidFill>
                            <a:srgbClr val="FFFFFF"/>
                          </a:solidFill>
                          <a:effectLst/>
                          <a:latin typeface="Aptos" panose="020B0004020202020204" pitchFamily="34" charset="0"/>
                        </a:rPr>
                        <a:t>Unsupervised LDA </a:t>
                      </a:r>
                      <a:endParaRPr lang="en-US" b="1">
                        <a:solidFill>
                          <a:srgbClr val="FFFFFF"/>
                        </a:solidFill>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718" cap="flat" cmpd="sng" algn="ctr">
                      <a:solidFill>
                        <a:srgbClr val="FFFFFF"/>
                      </a:solidFill>
                      <a:prstDash val="solid"/>
                      <a:round/>
                      <a:headEnd type="none" w="med" len="med"/>
                      <a:tailEnd type="none" w="med" len="med"/>
                    </a:lnB>
                    <a:solidFill>
                      <a:srgbClr val="156082"/>
                    </a:solidFill>
                  </a:tcPr>
                </a:tc>
                <a:tc>
                  <a:txBody>
                    <a:bodyPr/>
                    <a:lstStyle/>
                    <a:p>
                      <a:pPr fontAlgn="base">
                        <a:lnSpc>
                          <a:spcPts val="1125"/>
                        </a:lnSpc>
                      </a:pPr>
                      <a:r>
                        <a:rPr lang="en-US" sz="1600" b="1">
                          <a:solidFill>
                            <a:srgbClr val="FFFFFF"/>
                          </a:solidFill>
                          <a:effectLst/>
                          <a:latin typeface="Aptos" panose="020B0004020202020204" pitchFamily="34" charset="0"/>
                        </a:rPr>
                        <a:t>Semi-Supervised LDA </a:t>
                      </a:r>
                      <a:endParaRPr lang="en-US" b="1">
                        <a:solidFill>
                          <a:srgbClr val="FFFFFF"/>
                        </a:solidFill>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718" cap="flat" cmpd="sng" algn="ctr">
                      <a:solidFill>
                        <a:srgbClr val="FFFFFF"/>
                      </a:solidFill>
                      <a:prstDash val="solid"/>
                      <a:round/>
                      <a:headEnd type="none" w="med" len="med"/>
                      <a:tailEnd type="none" w="med" len="med"/>
                    </a:lnB>
                    <a:solidFill>
                      <a:srgbClr val="156082"/>
                    </a:solidFill>
                  </a:tcPr>
                </a:tc>
                <a:tc>
                  <a:txBody>
                    <a:bodyPr/>
                    <a:lstStyle/>
                    <a:p>
                      <a:pPr fontAlgn="base">
                        <a:lnSpc>
                          <a:spcPts val="1125"/>
                        </a:lnSpc>
                      </a:pPr>
                      <a:r>
                        <a:rPr lang="en-US" sz="1600" b="1">
                          <a:solidFill>
                            <a:srgbClr val="FFFFFF"/>
                          </a:solidFill>
                          <a:effectLst/>
                          <a:latin typeface="Aptos" panose="020B0004020202020204" pitchFamily="34" charset="0"/>
                        </a:rPr>
                        <a:t>LLM (ChatGPT) </a:t>
                      </a:r>
                      <a:endParaRPr lang="en-US" b="1">
                        <a:solidFill>
                          <a:srgbClr val="FFFFFF"/>
                        </a:solidFill>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718"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336305534"/>
                  </a:ext>
                </a:extLst>
              </a:tr>
              <a:tr h="666750">
                <a:tc>
                  <a:txBody>
                    <a:bodyPr/>
                    <a:lstStyle/>
                    <a:p>
                      <a:pPr fontAlgn="base">
                        <a:lnSpc>
                          <a:spcPts val="1125"/>
                        </a:lnSpc>
                      </a:pPr>
                      <a:r>
                        <a:rPr lang="en-US" sz="1600">
                          <a:effectLst/>
                          <a:latin typeface="Aptos" panose="020B0004020202020204" pitchFamily="34" charset="0"/>
                        </a:rPr>
                        <a:t>1 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71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Religious and Spiritual Expressions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71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Faith and Resilience in Challenging Times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71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Religious Unity and Moral Justification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71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355637968"/>
                  </a:ext>
                </a:extLst>
              </a:tr>
              <a:tr h="666750">
                <a:tc>
                  <a:txBody>
                    <a:bodyPr/>
                    <a:lstStyle/>
                    <a:p>
                      <a:pPr fontAlgn="base">
                        <a:lnSpc>
                          <a:spcPts val="1125"/>
                        </a:lnSpc>
                      </a:pPr>
                      <a:r>
                        <a:rPr lang="en-US" sz="1600">
                          <a:effectLst/>
                          <a:latin typeface="Aptos" panose="020B0004020202020204" pitchFamily="34" charset="0"/>
                        </a:rPr>
                        <a:t>2 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Positivity and Brotherhood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Social Media Engagement and Global Events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State-Building and Ideological Goals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996205250"/>
                  </a:ext>
                </a:extLst>
              </a:tr>
              <a:tr h="666750">
                <a:tc>
                  <a:txBody>
                    <a:bodyPr/>
                    <a:lstStyle/>
                    <a:p>
                      <a:pPr fontAlgn="base">
                        <a:lnSpc>
                          <a:spcPts val="1125"/>
                        </a:lnSpc>
                      </a:pPr>
                      <a:r>
                        <a:rPr lang="en-US" sz="1600">
                          <a:effectLst/>
                          <a:latin typeface="Aptos" panose="020B0004020202020204" pitchFamily="34" charset="0"/>
                        </a:rPr>
                        <a:t>3 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Hope and Progress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Expressions of Faith, Support, and Community Connection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Military Power and Regional Influence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376121203"/>
                  </a:ext>
                </a:extLst>
              </a:tr>
              <a:tr h="666750">
                <a:tc>
                  <a:txBody>
                    <a:bodyPr/>
                    <a:lstStyle/>
                    <a:p>
                      <a:pPr fontAlgn="base">
                        <a:lnSpc>
                          <a:spcPts val="1125"/>
                        </a:lnSpc>
                      </a:pPr>
                      <a:r>
                        <a:rPr lang="en-US" sz="1600">
                          <a:effectLst/>
                          <a:latin typeface="Aptos" panose="020B0004020202020204" pitchFamily="34" charset="0"/>
                        </a:rPr>
                        <a:t>4 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Support and Celebration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Expressions of Positivity, Resilience, and Support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Martyrdom and Heroism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618682931"/>
                  </a:ext>
                </a:extLst>
              </a:tr>
              <a:tr h="666750">
                <a:tc>
                  <a:txBody>
                    <a:bodyPr/>
                    <a:lstStyle/>
                    <a:p>
                      <a:pPr fontAlgn="base">
                        <a:lnSpc>
                          <a:spcPts val="1125"/>
                        </a:lnSpc>
                      </a:pPr>
                      <a:r>
                        <a:rPr lang="en-US" sz="1600">
                          <a:effectLst/>
                          <a:latin typeface="Aptos" panose="020B0004020202020204" pitchFamily="34" charset="0"/>
                        </a:rPr>
                        <a:t>5 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Community and Pride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Faith, Respect, and Understanding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fontAlgn="base">
                        <a:lnSpc>
                          <a:spcPts val="1125"/>
                        </a:lnSpc>
                      </a:pPr>
                      <a:r>
                        <a:rPr lang="en-US" sz="1600">
                          <a:effectLst/>
                          <a:latin typeface="Aptos" panose="020B0004020202020204" pitchFamily="34" charset="0"/>
                        </a:rPr>
                        <a:t>Community Engagement and Recruitment Appeals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465705144"/>
                  </a:ext>
                </a:extLst>
              </a:tr>
              <a:tr h="409575">
                <a:tc>
                  <a:txBody>
                    <a:bodyPr/>
                    <a:lstStyle/>
                    <a:p>
                      <a:pPr fontAlgn="base">
                        <a:lnSpc>
                          <a:spcPts val="1125"/>
                        </a:lnSpc>
                      </a:pPr>
                      <a:r>
                        <a:rPr lang="en-US" sz="1600">
                          <a:effectLst/>
                          <a:latin typeface="Aptos" panose="020B0004020202020204" pitchFamily="34" charset="0"/>
                        </a:rPr>
                        <a:t>6 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r>
                        <a:rPr lang="en-US" sz="1600">
                          <a:effectLst/>
                          <a:latin typeface="Aptos" panose="020B0004020202020204" pitchFamily="34" charset="0"/>
                        </a:rPr>
                        <a:t>Enthusiasm and Leadership </a:t>
                      </a:r>
                      <a:endParaRPr lang="en-US">
                        <a:effectLst/>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endParaRPr lang="en-US" sz="1600">
                        <a:effectLst/>
                        <a:latin typeface="Aptos" panose="020B0004020202020204" pitchFamily="34" charset="0"/>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fontAlgn="base">
                        <a:lnSpc>
                          <a:spcPts val="1125"/>
                        </a:lnSpc>
                      </a:pPr>
                      <a:endParaRPr lang="en-US" sz="1600">
                        <a:effectLst/>
                        <a:latin typeface="Aptos" panose="020B0004020202020204" pitchFamily="34" charset="0"/>
                      </a:endParaRPr>
                    </a:p>
                  </a:txBody>
                  <a:tcPr marL="66675" marR="6667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008417652"/>
                  </a:ext>
                </a:extLst>
              </a:tr>
            </a:tbl>
          </a:graphicData>
        </a:graphic>
      </p:graphicFrame>
    </p:spTree>
    <p:extLst>
      <p:ext uri="{BB962C8B-B14F-4D97-AF65-F5344CB8AC3E}">
        <p14:creationId xmlns:p14="http://schemas.microsoft.com/office/powerpoint/2010/main" val="133526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12380" y="4867261"/>
            <a:ext cx="11015332" cy="1978632"/>
          </a:xfrm>
          <a:prstGeom prst="roundRect">
            <a:avLst>
              <a:gd name="adj" fmla="val 10367"/>
            </a:avLst>
          </a:prstGeom>
          <a:solidFill>
            <a:srgbClr val="00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5"/>
          <p:cNvSpPr/>
          <p:nvPr/>
        </p:nvSpPr>
        <p:spPr>
          <a:xfrm>
            <a:off x="712380" y="3151000"/>
            <a:ext cx="11015332" cy="1619286"/>
          </a:xfrm>
          <a:prstGeom prst="roundRect">
            <a:avLst>
              <a:gd name="adj" fmla="val 10367"/>
            </a:avLst>
          </a:prstGeom>
          <a:solidFill>
            <a:srgbClr val="0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ounded Rectangle 2"/>
          <p:cNvSpPr/>
          <p:nvPr/>
        </p:nvSpPr>
        <p:spPr>
          <a:xfrm>
            <a:off x="712380" y="1392863"/>
            <a:ext cx="11015332" cy="1606242"/>
          </a:xfrm>
          <a:prstGeom prst="roundRect">
            <a:avLst>
              <a:gd name="adj" fmla="val 10367"/>
            </a:avLst>
          </a:prstGeom>
          <a:solidFill>
            <a:srgbClr val="44C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B1A9F6-DFA9-F5E0-E604-235DF8BD20C0}"/>
              </a:ext>
            </a:extLst>
          </p:cNvPr>
          <p:cNvSpPr>
            <a:spLocks noGrp="1"/>
          </p:cNvSpPr>
          <p:nvPr>
            <p:ph type="title"/>
          </p:nvPr>
        </p:nvSpPr>
        <p:spPr/>
        <p:txBody>
          <a:bodyPr>
            <a:normAutofit/>
          </a:bodyPr>
          <a:lstStyle/>
          <a:p>
            <a:r>
              <a:rPr lang="en-US" sz="3200" b="1">
                <a:solidFill>
                  <a:srgbClr val="000000"/>
                </a:solidFill>
                <a:latin typeface="Calibri" panose="020F0502020204030204" pitchFamily="34" charset="0"/>
                <a:ea typeface="Calibri Light"/>
                <a:cs typeface="Calibri" panose="020F0502020204030204" pitchFamily="34" charset="0"/>
              </a:rPr>
              <a:t>ANALYSIS OF SENTIMENT-TOPIC ACROSS 3 METHODS</a:t>
            </a:r>
            <a:endParaRPr lang="en-US" sz="3200" b="1">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0C84B6B9-C19E-405B-1485-24ECF67FD830}"/>
              </a:ext>
            </a:extLst>
          </p:cNvPr>
          <p:cNvSpPr>
            <a:spLocks noGrp="1"/>
          </p:cNvSpPr>
          <p:nvPr>
            <p:ph idx="1"/>
          </p:nvPr>
        </p:nvSpPr>
        <p:spPr>
          <a:xfrm>
            <a:off x="838200" y="1496002"/>
            <a:ext cx="10783186" cy="4351338"/>
          </a:xfrm>
        </p:spPr>
        <p:txBody>
          <a:bodyPr vert="horz" lIns="91440" tIns="45720" rIns="91440" bIns="45720" rtlCol="0" anchor="t">
            <a:noAutofit/>
          </a:bodyPr>
          <a:lstStyle/>
          <a:p>
            <a:pPr marL="0" indent="0" algn="just">
              <a:buNone/>
            </a:pPr>
            <a:r>
              <a:rPr lang="en-US" sz="1400" b="1">
                <a:solidFill>
                  <a:srgbClr val="00467D"/>
                </a:solidFill>
                <a:latin typeface="Calibri"/>
                <a:cs typeface="Calibri"/>
              </a:rPr>
              <a:t>Positive Sentiment</a:t>
            </a:r>
          </a:p>
          <a:p>
            <a:pPr algn="just"/>
            <a:r>
              <a:rPr lang="en-US" sz="1600">
                <a:solidFill>
                  <a:srgbClr val="00467D"/>
                </a:solidFill>
                <a:latin typeface="Calibri"/>
                <a:cs typeface="Calibri"/>
              </a:rPr>
              <a:t>Religious expressions, non-violent but supportive messaging </a:t>
            </a:r>
          </a:p>
          <a:p>
            <a:pPr algn="just"/>
            <a:r>
              <a:rPr lang="en-US" sz="1600">
                <a:solidFill>
                  <a:srgbClr val="00467D"/>
                </a:solidFill>
                <a:latin typeface="Calibri"/>
                <a:cs typeface="Calibri"/>
              </a:rPr>
              <a:t>Negative words like martyrdom pairing  with heroism.</a:t>
            </a:r>
            <a:endParaRPr lang="en-US"/>
          </a:p>
          <a:p>
            <a:pPr algn="just"/>
            <a:r>
              <a:rPr lang="en-US" sz="1600">
                <a:solidFill>
                  <a:srgbClr val="00467D"/>
                </a:solidFill>
                <a:latin typeface="Calibri"/>
                <a:cs typeface="Calibri"/>
              </a:rPr>
              <a:t>Largely for propaganda and recruitment purposes. </a:t>
            </a:r>
          </a:p>
          <a:p>
            <a:pPr algn="just"/>
            <a:endParaRPr lang="en-US" sz="1400">
              <a:solidFill>
                <a:schemeClr val="tx2">
                  <a:lumMod val="10000"/>
                  <a:lumOff val="90000"/>
                </a:schemeClr>
              </a:solidFill>
              <a:latin typeface="Calibri" panose="020F0502020204030204" pitchFamily="34" charset="0"/>
              <a:cs typeface="Calibri" panose="020F0502020204030204" pitchFamily="34" charset="0"/>
            </a:endParaRPr>
          </a:p>
          <a:p>
            <a:pPr marL="0" indent="0" algn="just">
              <a:buNone/>
            </a:pPr>
            <a:r>
              <a:rPr lang="en-US" sz="1400" b="1">
                <a:solidFill>
                  <a:schemeClr val="tx2">
                    <a:lumMod val="10000"/>
                    <a:lumOff val="90000"/>
                  </a:schemeClr>
                </a:solidFill>
                <a:latin typeface="Calibri"/>
                <a:cs typeface="Calibri"/>
              </a:rPr>
              <a:t>Neutral Sentiment</a:t>
            </a:r>
          </a:p>
          <a:p>
            <a:pPr algn="just"/>
            <a:r>
              <a:rPr lang="en-US" sz="1600">
                <a:solidFill>
                  <a:schemeClr val="tx2">
                    <a:lumMod val="10000"/>
                    <a:lumOff val="90000"/>
                  </a:schemeClr>
                </a:solidFill>
                <a:latin typeface="Calibri"/>
                <a:cs typeface="Calibri"/>
              </a:rPr>
              <a:t>Converge on practical updates, like statements and updates on group’s activities.</a:t>
            </a:r>
          </a:p>
          <a:p>
            <a:pPr algn="just"/>
            <a:r>
              <a:rPr lang="en-US" sz="1600">
                <a:solidFill>
                  <a:schemeClr val="tx2">
                    <a:lumMod val="10000"/>
                    <a:lumOff val="90000"/>
                  </a:schemeClr>
                </a:solidFill>
                <a:latin typeface="Calibri"/>
                <a:cs typeface="Calibri"/>
              </a:rPr>
              <a:t>Narratives are factual in nature, positioning the group’s activities within a broader geopolitical context. West against ISIS.</a:t>
            </a:r>
          </a:p>
          <a:p>
            <a:pPr algn="just"/>
            <a:r>
              <a:rPr lang="en-US" sz="1600">
                <a:solidFill>
                  <a:schemeClr val="tx2">
                    <a:lumMod val="10000"/>
                    <a:lumOff val="90000"/>
                  </a:schemeClr>
                </a:solidFill>
                <a:latin typeface="Calibri"/>
                <a:cs typeface="Calibri"/>
              </a:rPr>
              <a:t>Topics may not invoke strong emotions from the audience </a:t>
            </a:r>
            <a:endParaRPr lang="en-US" sz="1600">
              <a:solidFill>
                <a:schemeClr val="tx2">
                  <a:lumMod val="10000"/>
                  <a:lumOff val="90000"/>
                </a:schemeClr>
              </a:solidFill>
              <a:latin typeface="Calibri" panose="020F0502020204030204" pitchFamily="34" charset="0"/>
              <a:cs typeface="Calibri" panose="020F0502020204030204" pitchFamily="34" charset="0"/>
            </a:endParaRPr>
          </a:p>
          <a:p>
            <a:pPr algn="just"/>
            <a:endParaRPr lang="en-US" sz="1600">
              <a:solidFill>
                <a:schemeClr val="tx2">
                  <a:lumMod val="10000"/>
                  <a:lumOff val="90000"/>
                </a:schemeClr>
              </a:solidFill>
              <a:latin typeface="Calibri"/>
              <a:cs typeface="Calibri"/>
            </a:endParaRPr>
          </a:p>
          <a:p>
            <a:pPr marL="0" indent="0" algn="just">
              <a:buNone/>
            </a:pPr>
            <a:r>
              <a:rPr lang="en-US" sz="1400" b="1">
                <a:solidFill>
                  <a:schemeClr val="tx2">
                    <a:lumMod val="10000"/>
                    <a:lumOff val="90000"/>
                  </a:schemeClr>
                </a:solidFill>
                <a:latin typeface="Calibri"/>
                <a:cs typeface="Calibri"/>
              </a:rPr>
              <a:t>Negative Sentiment</a:t>
            </a:r>
          </a:p>
          <a:p>
            <a:pPr algn="just"/>
            <a:r>
              <a:rPr lang="en-US" sz="1600">
                <a:solidFill>
                  <a:schemeClr val="tx2">
                    <a:lumMod val="10000"/>
                    <a:lumOff val="90000"/>
                  </a:schemeClr>
                </a:solidFill>
                <a:latin typeface="Calibri"/>
                <a:cs typeface="Calibri"/>
              </a:rPr>
              <a:t>Converge along the line of military conflict, civilian impact with emotionally charged language. </a:t>
            </a:r>
          </a:p>
          <a:p>
            <a:pPr algn="just"/>
            <a:r>
              <a:rPr lang="en-US" sz="1600">
                <a:solidFill>
                  <a:schemeClr val="tx2">
                    <a:lumMod val="10000"/>
                    <a:lumOff val="90000"/>
                  </a:schemeClr>
                </a:solidFill>
                <a:latin typeface="Calibri"/>
                <a:cs typeface="Calibri"/>
              </a:rPr>
              <a:t>Suggest elements of </a:t>
            </a:r>
            <a:r>
              <a:rPr lang="en-US" sz="1600" err="1">
                <a:solidFill>
                  <a:schemeClr val="tx2">
                    <a:lumMod val="10000"/>
                    <a:lumOff val="90000"/>
                  </a:schemeClr>
                </a:solidFill>
                <a:latin typeface="Calibri"/>
                <a:cs typeface="Calibri"/>
              </a:rPr>
              <a:t>radicalisation</a:t>
            </a:r>
            <a:r>
              <a:rPr lang="en-US" sz="1600">
                <a:solidFill>
                  <a:schemeClr val="tx2">
                    <a:lumMod val="10000"/>
                    <a:lumOff val="90000"/>
                  </a:schemeClr>
                </a:solidFill>
                <a:latin typeface="Calibri"/>
                <a:cs typeface="Calibri"/>
              </a:rPr>
              <a:t> and fostering hostility. </a:t>
            </a:r>
          </a:p>
          <a:p>
            <a:pPr algn="just"/>
            <a:r>
              <a:rPr lang="en-US" sz="1600">
                <a:solidFill>
                  <a:schemeClr val="tx2">
                    <a:lumMod val="10000"/>
                    <a:lumOff val="90000"/>
                  </a:schemeClr>
                </a:solidFill>
                <a:latin typeface="Calibri"/>
                <a:cs typeface="Calibri"/>
              </a:rPr>
              <a:t>Focus on casualties and opposition creates a victim-persecutor dynamic, potentially appealing to individuals sympathetic to militant causes.</a:t>
            </a:r>
          </a:p>
        </p:txBody>
      </p:sp>
    </p:spTree>
    <p:extLst>
      <p:ext uri="{BB962C8B-B14F-4D97-AF65-F5344CB8AC3E}">
        <p14:creationId xmlns:p14="http://schemas.microsoft.com/office/powerpoint/2010/main" val="2523524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12380" y="4879887"/>
            <a:ext cx="10451806" cy="1584698"/>
          </a:xfrm>
          <a:prstGeom prst="roundRect">
            <a:avLst>
              <a:gd name="adj" fmla="val 103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5"/>
          <p:cNvSpPr/>
          <p:nvPr/>
        </p:nvSpPr>
        <p:spPr>
          <a:xfrm>
            <a:off x="712380" y="3019198"/>
            <a:ext cx="10451806" cy="1691018"/>
          </a:xfrm>
          <a:prstGeom prst="roundRect">
            <a:avLst>
              <a:gd name="adj" fmla="val 103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ounded Rectangle 2"/>
          <p:cNvSpPr/>
          <p:nvPr/>
        </p:nvSpPr>
        <p:spPr>
          <a:xfrm>
            <a:off x="712380" y="1446028"/>
            <a:ext cx="10451806" cy="1418069"/>
          </a:xfrm>
          <a:prstGeom prst="roundRect">
            <a:avLst>
              <a:gd name="adj" fmla="val 10367"/>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B1A9F6-DFA9-F5E0-E604-235DF8BD20C0}"/>
              </a:ext>
            </a:extLst>
          </p:cNvPr>
          <p:cNvSpPr>
            <a:spLocks noGrp="1"/>
          </p:cNvSpPr>
          <p:nvPr>
            <p:ph type="title"/>
          </p:nvPr>
        </p:nvSpPr>
        <p:spPr/>
        <p:txBody>
          <a:bodyPr>
            <a:normAutofit/>
          </a:bodyPr>
          <a:lstStyle/>
          <a:p>
            <a:r>
              <a:rPr lang="en-US" sz="3200" b="1">
                <a:solidFill>
                  <a:srgbClr val="000000"/>
                </a:solidFill>
                <a:latin typeface="Calibri" panose="020F0502020204030204" pitchFamily="34" charset="0"/>
                <a:ea typeface="Calibri Light"/>
                <a:cs typeface="Calibri" panose="020F0502020204030204" pitchFamily="34" charset="0"/>
              </a:rPr>
              <a:t>BUSINESS USE-CASE ANALYSIS</a:t>
            </a:r>
            <a:endParaRPr lang="en-US" sz="3200" b="1">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0C84B6B9-C19E-405B-1485-24ECF67FD830}"/>
              </a:ext>
            </a:extLst>
          </p:cNvPr>
          <p:cNvSpPr>
            <a:spLocks noGrp="1"/>
          </p:cNvSpPr>
          <p:nvPr>
            <p:ph idx="1"/>
          </p:nvPr>
        </p:nvSpPr>
        <p:spPr>
          <a:xfrm>
            <a:off x="838200" y="1464451"/>
            <a:ext cx="10166498" cy="4795837"/>
          </a:xfrm>
        </p:spPr>
        <p:txBody>
          <a:bodyPr vert="horz" lIns="91440" tIns="45720" rIns="91440" bIns="45720" rtlCol="0" anchor="t">
            <a:noAutofit/>
          </a:bodyPr>
          <a:lstStyle/>
          <a:p>
            <a:pPr marL="0" indent="0" algn="just">
              <a:buNone/>
            </a:pPr>
            <a:r>
              <a:rPr lang="en-US" sz="1400" b="1">
                <a:latin typeface="Calibri"/>
                <a:cs typeface="Calibri"/>
              </a:rPr>
              <a:t>Positive Sentiment</a:t>
            </a:r>
          </a:p>
          <a:p>
            <a:pPr algn="just"/>
            <a:r>
              <a:rPr lang="en-SG" sz="1600">
                <a:latin typeface="Calibri"/>
                <a:cs typeface="Calibri"/>
              </a:rPr>
              <a:t>Identify subtle propaganda and monitor recruitment messaging </a:t>
            </a:r>
          </a:p>
          <a:p>
            <a:pPr algn="just"/>
            <a:r>
              <a:rPr lang="en-SG" sz="1600">
                <a:latin typeface="Calibri"/>
                <a:cs typeface="Calibri"/>
              </a:rPr>
              <a:t>Flag clusters frequently using these terms to detect non-violent support for extremist ideologies.</a:t>
            </a:r>
            <a:endParaRPr lang="en-US" sz="1600">
              <a:solidFill>
                <a:srgbClr val="DCEAF7"/>
              </a:solidFill>
              <a:latin typeface="Calibri" panose="020F0502020204030204" pitchFamily="34" charset="0"/>
              <a:cs typeface="Calibri" panose="020F0502020204030204" pitchFamily="34" charset="0"/>
            </a:endParaRPr>
          </a:p>
          <a:p>
            <a:pPr marL="0" indent="0" algn="just">
              <a:buNone/>
            </a:pPr>
            <a:br>
              <a:rPr lang="en-US" sz="1600">
                <a:latin typeface="Calibri" panose="020F0502020204030204" pitchFamily="34" charset="0"/>
                <a:cs typeface="Calibri" panose="020F0502020204030204" pitchFamily="34" charset="0"/>
              </a:rPr>
            </a:br>
            <a:endParaRPr lang="en-US" sz="1600">
              <a:solidFill>
                <a:schemeClr val="tx2">
                  <a:lumMod val="10000"/>
                  <a:lumOff val="90000"/>
                </a:schemeClr>
              </a:solidFill>
              <a:latin typeface="Calibri" panose="020F0502020204030204" pitchFamily="34" charset="0"/>
              <a:cs typeface="Calibri" panose="020F0502020204030204" pitchFamily="34" charset="0"/>
            </a:endParaRPr>
          </a:p>
          <a:p>
            <a:pPr marL="0" indent="0" algn="just">
              <a:buNone/>
            </a:pPr>
            <a:r>
              <a:rPr lang="en-US" sz="1400" b="1">
                <a:solidFill>
                  <a:schemeClr val="tx2">
                    <a:lumMod val="10000"/>
                    <a:lumOff val="90000"/>
                  </a:schemeClr>
                </a:solidFill>
                <a:latin typeface="Calibri"/>
                <a:cs typeface="Calibri"/>
              </a:rPr>
              <a:t>Neutral Sentiment</a:t>
            </a:r>
          </a:p>
          <a:p>
            <a:pPr algn="just"/>
            <a:r>
              <a:rPr lang="en-SG" sz="1600">
                <a:solidFill>
                  <a:schemeClr val="tx2">
                    <a:lumMod val="10000"/>
                    <a:lumOff val="90000"/>
                  </a:schemeClr>
                </a:solidFill>
                <a:latin typeface="Calibri"/>
                <a:cs typeface="Calibri"/>
              </a:rPr>
              <a:t>Assess geographic areas of interest to extremists. </a:t>
            </a:r>
          </a:p>
          <a:p>
            <a:pPr algn="just"/>
            <a:r>
              <a:rPr lang="en-SG" sz="1600">
                <a:solidFill>
                  <a:schemeClr val="tx2">
                    <a:lumMod val="10000"/>
                    <a:lumOff val="90000"/>
                  </a:schemeClr>
                </a:solidFill>
                <a:latin typeface="Calibri"/>
                <a:cs typeface="Calibri"/>
              </a:rPr>
              <a:t>Distinguish legitimate news from covert propaganda for improved content moderation.</a:t>
            </a:r>
          </a:p>
          <a:p>
            <a:pPr algn="just"/>
            <a:endParaRPr lang="en-SG" sz="1400">
              <a:solidFill>
                <a:schemeClr val="tx2">
                  <a:lumMod val="10000"/>
                  <a:lumOff val="90000"/>
                </a:schemeClr>
              </a:solidFill>
              <a:latin typeface="Calibri" panose="020F0502020204030204" pitchFamily="34" charset="0"/>
              <a:cs typeface="Calibri" panose="020F0502020204030204" pitchFamily="34" charset="0"/>
            </a:endParaRPr>
          </a:p>
          <a:p>
            <a:pPr marL="0" indent="0" algn="just">
              <a:buNone/>
            </a:pPr>
            <a:endParaRPr lang="en-US" sz="1400">
              <a:solidFill>
                <a:schemeClr val="tx2">
                  <a:lumMod val="10000"/>
                  <a:lumOff val="90000"/>
                </a:schemeClr>
              </a:solidFill>
              <a:latin typeface="Calibri" panose="020F0502020204030204" pitchFamily="34" charset="0"/>
              <a:cs typeface="Calibri" panose="020F0502020204030204" pitchFamily="34" charset="0"/>
            </a:endParaRPr>
          </a:p>
          <a:p>
            <a:pPr marL="0" indent="0" algn="just">
              <a:buNone/>
            </a:pPr>
            <a:endParaRPr lang="en-US" sz="1400">
              <a:solidFill>
                <a:schemeClr val="tx2">
                  <a:lumMod val="10000"/>
                  <a:lumOff val="90000"/>
                </a:schemeClr>
              </a:solidFill>
              <a:latin typeface="Calibri"/>
              <a:cs typeface="Calibri"/>
            </a:endParaRPr>
          </a:p>
          <a:p>
            <a:pPr marL="0" indent="0" algn="just">
              <a:buNone/>
            </a:pPr>
            <a:r>
              <a:rPr lang="en-US" sz="1400" b="1">
                <a:solidFill>
                  <a:schemeClr val="tx2">
                    <a:lumMod val="10000"/>
                    <a:lumOff val="90000"/>
                  </a:schemeClr>
                </a:solidFill>
                <a:latin typeface="Calibri"/>
                <a:cs typeface="Calibri"/>
              </a:rPr>
              <a:t>Negative Sentiment</a:t>
            </a:r>
          </a:p>
          <a:p>
            <a:pPr algn="just"/>
            <a:r>
              <a:rPr lang="en-SG" sz="1600">
                <a:solidFill>
                  <a:schemeClr val="tx2">
                    <a:lumMod val="10000"/>
                    <a:lumOff val="90000"/>
                  </a:schemeClr>
                </a:solidFill>
                <a:latin typeface="Calibri"/>
                <a:cs typeface="Calibri"/>
              </a:rPr>
              <a:t>Track radicalisation hotspots and recruitment points. </a:t>
            </a:r>
          </a:p>
          <a:p>
            <a:pPr algn="just"/>
            <a:r>
              <a:rPr lang="en-SG" sz="1600">
                <a:solidFill>
                  <a:schemeClr val="tx2">
                    <a:lumMod val="10000"/>
                    <a:lumOff val="90000"/>
                  </a:schemeClr>
                </a:solidFill>
                <a:latin typeface="Calibri"/>
                <a:cs typeface="Calibri"/>
              </a:rPr>
              <a:t>Assess areas with increased civilian impact and allocate resources effectively.</a:t>
            </a:r>
          </a:p>
        </p:txBody>
      </p:sp>
    </p:spTree>
    <p:extLst>
      <p:ext uri="{BB962C8B-B14F-4D97-AF65-F5344CB8AC3E}">
        <p14:creationId xmlns:p14="http://schemas.microsoft.com/office/powerpoint/2010/main" val="3985841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547E-40C3-8792-14B6-8D118838DC3D}"/>
              </a:ext>
            </a:extLst>
          </p:cNvPr>
          <p:cNvSpPr>
            <a:spLocks noGrp="1"/>
          </p:cNvSpPr>
          <p:nvPr>
            <p:ph type="title"/>
          </p:nvPr>
        </p:nvSpPr>
        <p:spPr/>
        <p:txBody>
          <a:bodyPr>
            <a:normAutofit/>
          </a:bodyPr>
          <a:lstStyle/>
          <a:p>
            <a:r>
              <a:rPr lang="en-US" sz="3200" b="1">
                <a:latin typeface="Calibri" panose="020F0502020204030204" pitchFamily="34" charset="0"/>
                <a:cs typeface="Calibri" panose="020F0502020204030204" pitchFamily="34" charset="0"/>
              </a:rPr>
              <a:t>PRACTICAL APPLICATIONS</a:t>
            </a:r>
          </a:p>
        </p:txBody>
      </p:sp>
      <p:graphicFrame>
        <p:nvGraphicFramePr>
          <p:cNvPr id="5" name="Content Placeholder 4">
            <a:extLst>
              <a:ext uri="{FF2B5EF4-FFF2-40B4-BE49-F238E27FC236}">
                <a16:creationId xmlns:a16="http://schemas.microsoft.com/office/drawing/2014/main" id="{864E71C8-1693-A520-E8F0-DE7E58A2BC43}"/>
              </a:ext>
            </a:extLst>
          </p:cNvPr>
          <p:cNvGraphicFramePr>
            <a:graphicFrameLocks noGrp="1"/>
          </p:cNvGraphicFramePr>
          <p:nvPr>
            <p:ph idx="1"/>
            <p:extLst>
              <p:ext uri="{D42A27DB-BD31-4B8C-83A1-F6EECF244321}">
                <p14:modId xmlns:p14="http://schemas.microsoft.com/office/powerpoint/2010/main" val="537690566"/>
              </p:ext>
            </p:extLst>
          </p:nvPr>
        </p:nvGraphicFramePr>
        <p:xfrm>
          <a:off x="1020719" y="1454629"/>
          <a:ext cx="10523726" cy="5043405"/>
        </p:xfrm>
        <a:graphic>
          <a:graphicData uri="http://schemas.openxmlformats.org/drawingml/2006/table">
            <a:tbl>
              <a:tblPr bandRow="1">
                <a:tableStyleId>{1E171933-4619-4E11-9A3F-F7608DF75F80}</a:tableStyleId>
              </a:tblPr>
              <a:tblGrid>
                <a:gridCol w="5624624">
                  <a:extLst>
                    <a:ext uri="{9D8B030D-6E8A-4147-A177-3AD203B41FA5}">
                      <a16:colId xmlns:a16="http://schemas.microsoft.com/office/drawing/2014/main" val="4177357049"/>
                    </a:ext>
                  </a:extLst>
                </a:gridCol>
                <a:gridCol w="1839432">
                  <a:extLst>
                    <a:ext uri="{9D8B030D-6E8A-4147-A177-3AD203B41FA5}">
                      <a16:colId xmlns:a16="http://schemas.microsoft.com/office/drawing/2014/main" val="922477121"/>
                    </a:ext>
                  </a:extLst>
                </a:gridCol>
                <a:gridCol w="1350335">
                  <a:extLst>
                    <a:ext uri="{9D8B030D-6E8A-4147-A177-3AD203B41FA5}">
                      <a16:colId xmlns:a16="http://schemas.microsoft.com/office/drawing/2014/main" val="2856727490"/>
                    </a:ext>
                  </a:extLst>
                </a:gridCol>
                <a:gridCol w="1709335">
                  <a:extLst>
                    <a:ext uri="{9D8B030D-6E8A-4147-A177-3AD203B41FA5}">
                      <a16:colId xmlns:a16="http://schemas.microsoft.com/office/drawing/2014/main" val="3737784680"/>
                    </a:ext>
                  </a:extLst>
                </a:gridCol>
              </a:tblGrid>
              <a:tr h="620042">
                <a:tc>
                  <a:txBody>
                    <a:bodyPr/>
                    <a:lstStyle/>
                    <a:p>
                      <a:pPr lvl="0" algn="ctr" rtl="0" fontAlgn="base">
                        <a:lnSpc>
                          <a:spcPts val="1457"/>
                        </a:lnSpc>
                      </a:pPr>
                      <a:r>
                        <a:rPr lang="en-US" sz="2400" b="1">
                          <a:effectLst/>
                          <a:latin typeface="Calibri"/>
                          <a:cs typeface="Calibri"/>
                        </a:rPr>
                        <a:t>Business Use Case </a:t>
                      </a:r>
                    </a:p>
                  </a:txBody>
                  <a:tcPr marL="45720" marR="45720" anchor="ctr"/>
                </a:tc>
                <a:tc>
                  <a:txBody>
                    <a:bodyPr/>
                    <a:lstStyle/>
                    <a:p>
                      <a:pPr lvl="0" algn="ctr" rtl="0" fontAlgn="base">
                        <a:lnSpc>
                          <a:spcPts val="1457"/>
                        </a:lnSpc>
                      </a:pPr>
                      <a:r>
                        <a:rPr lang="en-US" sz="2400" b="1">
                          <a:effectLst/>
                          <a:latin typeface="Calibri"/>
                          <a:cs typeface="Calibri"/>
                        </a:rPr>
                        <a:t>Positive </a:t>
                      </a:r>
                    </a:p>
                  </a:txBody>
                  <a:tcPr marL="45720" marR="45720" anchor="ctr"/>
                </a:tc>
                <a:tc>
                  <a:txBody>
                    <a:bodyPr/>
                    <a:lstStyle/>
                    <a:p>
                      <a:pPr lvl="0" algn="ctr" rtl="0" fontAlgn="base">
                        <a:lnSpc>
                          <a:spcPts val="1457"/>
                        </a:lnSpc>
                      </a:pPr>
                      <a:r>
                        <a:rPr lang="en-US" sz="2400" b="1">
                          <a:effectLst/>
                          <a:latin typeface="Calibri"/>
                          <a:cs typeface="Calibri"/>
                        </a:rPr>
                        <a:t>Neutral </a:t>
                      </a:r>
                    </a:p>
                  </a:txBody>
                  <a:tcPr marL="45720" marR="45720" anchor="ctr"/>
                </a:tc>
                <a:tc>
                  <a:txBody>
                    <a:bodyPr/>
                    <a:lstStyle/>
                    <a:p>
                      <a:pPr lvl="0" algn="ctr" rtl="0" fontAlgn="base">
                        <a:lnSpc>
                          <a:spcPts val="1457"/>
                        </a:lnSpc>
                      </a:pPr>
                      <a:r>
                        <a:rPr lang="en-US" sz="2400" b="1">
                          <a:effectLst/>
                          <a:latin typeface="Calibri"/>
                          <a:cs typeface="Calibri"/>
                        </a:rPr>
                        <a:t>Negative </a:t>
                      </a:r>
                    </a:p>
                  </a:txBody>
                  <a:tcPr marL="45720" marR="45720" anchor="ctr"/>
                </a:tc>
                <a:extLst>
                  <a:ext uri="{0D108BD9-81ED-4DB2-BD59-A6C34878D82A}">
                    <a16:rowId xmlns:a16="http://schemas.microsoft.com/office/drawing/2014/main" val="3423401996"/>
                  </a:ext>
                </a:extLst>
              </a:tr>
              <a:tr h="510388">
                <a:tc>
                  <a:txBody>
                    <a:bodyPr/>
                    <a:lstStyle/>
                    <a:p>
                      <a:pPr rtl="0" fontAlgn="base">
                        <a:lnSpc>
                          <a:spcPts val="1457"/>
                        </a:lnSpc>
                      </a:pPr>
                      <a:r>
                        <a:rPr lang="en-US" sz="2000">
                          <a:effectLst/>
                          <a:latin typeface="Calibri"/>
                          <a:cs typeface="Calibri"/>
                        </a:rPr>
                        <a:t>Content Moderation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extLst>
                  <a:ext uri="{0D108BD9-81ED-4DB2-BD59-A6C34878D82A}">
                    <a16:rowId xmlns:a16="http://schemas.microsoft.com/office/drawing/2014/main" val="3375657775"/>
                  </a:ext>
                </a:extLst>
              </a:tr>
              <a:tr h="510388">
                <a:tc>
                  <a:txBody>
                    <a:bodyPr/>
                    <a:lstStyle/>
                    <a:p>
                      <a:pPr rtl="0" fontAlgn="base">
                        <a:lnSpc>
                          <a:spcPts val="1457"/>
                        </a:lnSpc>
                      </a:pPr>
                      <a:r>
                        <a:rPr lang="en-US" sz="2000">
                          <a:effectLst/>
                          <a:latin typeface="Calibri"/>
                          <a:cs typeface="Calibri"/>
                        </a:rPr>
                        <a:t>Early Detection of Extremist Messaging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tc>
                  <a:txBody>
                    <a:bodyPr/>
                    <a:lstStyle/>
                    <a:p>
                      <a:pPr algn="ctr" rtl="0" fontAlgn="base">
                        <a:lnSpc>
                          <a:spcPts val="1457"/>
                        </a:lnSpc>
                      </a:pPr>
                      <a:r>
                        <a:rPr lang="en-US" sz="2400">
                          <a:effectLst/>
                          <a:latin typeface="Calibri"/>
                          <a:cs typeface="Calibri"/>
                        </a:rPr>
                        <a:t>✔ </a:t>
                      </a:r>
                    </a:p>
                  </a:txBody>
                  <a:tcPr marL="45720" marR="45720" anchor="ctr"/>
                </a:tc>
                <a:extLst>
                  <a:ext uri="{0D108BD9-81ED-4DB2-BD59-A6C34878D82A}">
                    <a16:rowId xmlns:a16="http://schemas.microsoft.com/office/drawing/2014/main" val="3982441732"/>
                  </a:ext>
                </a:extLst>
              </a:tr>
              <a:tr h="510388">
                <a:tc>
                  <a:txBody>
                    <a:bodyPr/>
                    <a:lstStyle/>
                    <a:p>
                      <a:pPr rtl="0" fontAlgn="base">
                        <a:lnSpc>
                          <a:spcPts val="1457"/>
                        </a:lnSpc>
                      </a:pPr>
                      <a:r>
                        <a:rPr lang="en-US" sz="2000">
                          <a:solidFill>
                            <a:srgbClr val="FF0000"/>
                          </a:solidFill>
                          <a:effectLst/>
                          <a:latin typeface="Calibri"/>
                          <a:cs typeface="Calibri"/>
                        </a:rPr>
                        <a:t>Tracking Recruitment Indicators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extLst>
                  <a:ext uri="{0D108BD9-81ED-4DB2-BD59-A6C34878D82A}">
                    <a16:rowId xmlns:a16="http://schemas.microsoft.com/office/drawing/2014/main" val="339423243"/>
                  </a:ext>
                </a:extLst>
              </a:tr>
              <a:tr h="510388">
                <a:tc>
                  <a:txBody>
                    <a:bodyPr/>
                    <a:lstStyle/>
                    <a:p>
                      <a:pPr rtl="0" fontAlgn="base">
                        <a:lnSpc>
                          <a:spcPts val="1457"/>
                        </a:lnSpc>
                      </a:pPr>
                      <a:r>
                        <a:rPr lang="en-US" sz="2000">
                          <a:solidFill>
                            <a:srgbClr val="FF0000"/>
                          </a:solidFill>
                          <a:effectLst/>
                          <a:latin typeface="Calibri"/>
                          <a:cs typeface="Calibri"/>
                        </a:rPr>
                        <a:t>Monitoring Morale and Ideological Support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extLst>
                  <a:ext uri="{0D108BD9-81ED-4DB2-BD59-A6C34878D82A}">
                    <a16:rowId xmlns:a16="http://schemas.microsoft.com/office/drawing/2014/main" val="3689613760"/>
                  </a:ext>
                </a:extLst>
              </a:tr>
              <a:tr h="510388">
                <a:tc>
                  <a:txBody>
                    <a:bodyPr/>
                    <a:lstStyle/>
                    <a:p>
                      <a:pPr rtl="0" fontAlgn="base">
                        <a:lnSpc>
                          <a:spcPts val="1457"/>
                        </a:lnSpc>
                      </a:pPr>
                      <a:r>
                        <a:rPr lang="en-US" sz="2000">
                          <a:solidFill>
                            <a:srgbClr val="FF0000"/>
                          </a:solidFill>
                          <a:effectLst/>
                          <a:latin typeface="Calibri"/>
                          <a:cs typeface="Calibri"/>
                        </a:rPr>
                        <a:t>Real-time Crisis Monitoring for Humanitarian Aid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extLst>
                  <a:ext uri="{0D108BD9-81ED-4DB2-BD59-A6C34878D82A}">
                    <a16:rowId xmlns:a16="http://schemas.microsoft.com/office/drawing/2014/main" val="1318215092"/>
                  </a:ext>
                </a:extLst>
              </a:tr>
              <a:tr h="510388">
                <a:tc>
                  <a:txBody>
                    <a:bodyPr/>
                    <a:lstStyle/>
                    <a:p>
                      <a:pPr rtl="0" fontAlgn="base">
                        <a:lnSpc>
                          <a:spcPts val="1457"/>
                        </a:lnSpc>
                      </a:pPr>
                      <a:r>
                        <a:rPr lang="en-US" sz="2000">
                          <a:solidFill>
                            <a:srgbClr val="FF0000"/>
                          </a:solidFill>
                          <a:effectLst/>
                          <a:latin typeface="Calibri"/>
                          <a:cs typeface="Calibri"/>
                        </a:rPr>
                        <a:t>Geopolitical Analysis and Risk Assessment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tc>
                  <a:txBody>
                    <a:bodyPr/>
                    <a:lstStyle/>
                    <a:p>
                      <a:pPr algn="ctr" rtl="0" fontAlgn="base">
                        <a:lnSpc>
                          <a:spcPts val="1457"/>
                        </a:lnSpc>
                      </a:pPr>
                      <a:r>
                        <a:rPr lang="en-US" sz="2400">
                          <a:solidFill>
                            <a:srgbClr val="FF0000"/>
                          </a:solidFill>
                          <a:effectLst/>
                          <a:latin typeface="Calibri"/>
                          <a:cs typeface="Calibri"/>
                        </a:rPr>
                        <a:t>✔ </a:t>
                      </a:r>
                    </a:p>
                  </a:txBody>
                  <a:tcPr marL="45720" marR="45720" anchor="ctr"/>
                </a:tc>
                <a:extLst>
                  <a:ext uri="{0D108BD9-81ED-4DB2-BD59-A6C34878D82A}">
                    <a16:rowId xmlns:a16="http://schemas.microsoft.com/office/drawing/2014/main" val="1252825979"/>
                  </a:ext>
                </a:extLst>
              </a:tr>
              <a:tr h="510388">
                <a:tc>
                  <a:txBody>
                    <a:bodyPr/>
                    <a:lstStyle/>
                    <a:p>
                      <a:pPr rtl="0" fontAlgn="base">
                        <a:lnSpc>
                          <a:spcPts val="1457"/>
                        </a:lnSpc>
                      </a:pPr>
                      <a:r>
                        <a:rPr lang="en-US" sz="2000">
                          <a:effectLst/>
                          <a:latin typeface="Calibri" panose="020F0502020204030204" pitchFamily="34" charset="0"/>
                          <a:cs typeface="Calibri" panose="020F0502020204030204" pitchFamily="34" charset="0"/>
                        </a:rPr>
                        <a:t>Identifying Key Influencers and Networks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extLst>
                  <a:ext uri="{0D108BD9-81ED-4DB2-BD59-A6C34878D82A}">
                    <a16:rowId xmlns:a16="http://schemas.microsoft.com/office/drawing/2014/main" val="2857111706"/>
                  </a:ext>
                </a:extLst>
              </a:tr>
              <a:tr h="850647">
                <a:tc>
                  <a:txBody>
                    <a:bodyPr/>
                    <a:lstStyle/>
                    <a:p>
                      <a:pPr rtl="0" fontAlgn="base">
                        <a:lnSpc>
                          <a:spcPts val="1457"/>
                        </a:lnSpc>
                      </a:pPr>
                      <a:r>
                        <a:rPr lang="en-US" sz="2000">
                          <a:effectLst/>
                          <a:latin typeface="Calibri" panose="020F0502020204030204" pitchFamily="34" charset="0"/>
                          <a:cs typeface="Calibri" panose="020F0502020204030204" pitchFamily="34" charset="0"/>
                        </a:rPr>
                        <a:t>Strategic Countermeasures for Intelligence Agencies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tc>
                  <a:txBody>
                    <a:bodyPr/>
                    <a:lstStyle/>
                    <a:p>
                      <a:pPr algn="ctr" rtl="0" fontAlgn="base">
                        <a:lnSpc>
                          <a:spcPts val="1457"/>
                        </a:lnSpc>
                      </a:pPr>
                      <a:r>
                        <a:rPr lang="en-US" sz="2400">
                          <a:effectLst/>
                          <a:latin typeface="Calibri" panose="020F0502020204030204" pitchFamily="34" charset="0"/>
                          <a:cs typeface="Calibri" panose="020F0502020204030204" pitchFamily="34" charset="0"/>
                        </a:rPr>
                        <a:t>✔ </a:t>
                      </a:r>
                    </a:p>
                  </a:txBody>
                  <a:tcPr marL="45720" marR="45720" anchor="ctr"/>
                </a:tc>
                <a:extLst>
                  <a:ext uri="{0D108BD9-81ED-4DB2-BD59-A6C34878D82A}">
                    <a16:rowId xmlns:a16="http://schemas.microsoft.com/office/drawing/2014/main" val="1690138370"/>
                  </a:ext>
                </a:extLst>
              </a:tr>
            </a:tbl>
          </a:graphicData>
        </a:graphic>
      </p:graphicFrame>
    </p:spTree>
    <p:extLst>
      <p:ext uri="{BB962C8B-B14F-4D97-AF65-F5344CB8AC3E}">
        <p14:creationId xmlns:p14="http://schemas.microsoft.com/office/powerpoint/2010/main" val="4229377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28E560E-C225-5DEC-5051-2D4A4E519F9D}"/>
              </a:ext>
            </a:extLst>
          </p:cNvPr>
          <p:cNvSpPr/>
          <p:nvPr/>
        </p:nvSpPr>
        <p:spPr>
          <a:xfrm>
            <a:off x="0" y="0"/>
            <a:ext cx="12192000" cy="6858000"/>
          </a:xfrm>
          <a:prstGeom prst="rect">
            <a:avLst/>
          </a:prstGeom>
          <a:solidFill>
            <a:srgbClr val="FF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itle 1">
            <a:extLst>
              <a:ext uri="{FF2B5EF4-FFF2-40B4-BE49-F238E27FC236}">
                <a16:creationId xmlns:a16="http://schemas.microsoft.com/office/drawing/2014/main" id="{B6A3B4BD-096E-B7AC-68B7-BD8C31B29E89}"/>
              </a:ext>
            </a:extLst>
          </p:cNvPr>
          <p:cNvSpPr>
            <a:spLocks noGrp="1"/>
          </p:cNvSpPr>
          <p:nvPr>
            <p:ph type="title"/>
          </p:nvPr>
        </p:nvSpPr>
        <p:spPr>
          <a:xfrm>
            <a:off x="838200" y="100579"/>
            <a:ext cx="10515600" cy="1325563"/>
          </a:xfrm>
        </p:spPr>
        <p:txBody>
          <a:bodyPr>
            <a:normAutofit/>
          </a:bodyPr>
          <a:lstStyle/>
          <a:p>
            <a:pPr algn="ctr">
              <a:spcBef>
                <a:spcPts val="1000"/>
              </a:spcBef>
            </a:pPr>
            <a:r>
              <a:rPr lang="en-SG" sz="3200" b="1">
                <a:latin typeface="Calibri" panose="020F0502020204030204" pitchFamily="34" charset="0"/>
                <a:cs typeface="Calibri" panose="020F0502020204030204" pitchFamily="34" charset="0"/>
              </a:rPr>
              <a:t>SEMI-SUPERVISED vs. UNSUPERVISED LDA </a:t>
            </a:r>
            <a:endParaRPr lang="en-US" sz="3200">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88AE8763-7BBC-8839-9522-C38700A3A07A}"/>
              </a:ext>
            </a:extLst>
          </p:cNvPr>
          <p:cNvSpPr txBox="1">
            <a:spLocks/>
          </p:cNvSpPr>
          <p:nvPr/>
        </p:nvSpPr>
        <p:spPr>
          <a:xfrm>
            <a:off x="838200" y="6408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i="1">
                <a:solidFill>
                  <a:schemeClr val="accent6"/>
                </a:solidFill>
                <a:latin typeface="Calibri" panose="020F0502020204030204" pitchFamily="34" charset="0"/>
                <a:cs typeface="Calibri" panose="020F0502020204030204" pitchFamily="34" charset="0"/>
              </a:rPr>
              <a:t>PERPLEXITY AND COHERENCE SCORES</a:t>
            </a:r>
            <a:endParaRPr lang="en-US" sz="3200" i="1">
              <a:solidFill>
                <a:schemeClr val="accent6"/>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5D25C6B1-6D03-BE5E-6E30-C92C36EF1B3D}"/>
              </a:ext>
            </a:extLst>
          </p:cNvPr>
          <p:cNvSpPr txBox="1">
            <a:spLocks/>
          </p:cNvSpPr>
          <p:nvPr/>
        </p:nvSpPr>
        <p:spPr>
          <a:xfrm>
            <a:off x="1638499" y="2843622"/>
            <a:ext cx="3696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2800" b="1">
                <a:latin typeface="Calibri" panose="020F0502020204030204" pitchFamily="34" charset="0"/>
                <a:cs typeface="Calibri" panose="020F0502020204030204" pitchFamily="34" charset="0"/>
              </a:rPr>
              <a:t>UNSUPERVISED</a:t>
            </a:r>
            <a:endParaRPr lang="en-US" sz="280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8B70F0C-6345-85B7-D458-A9B5FEC5334D}"/>
              </a:ext>
            </a:extLst>
          </p:cNvPr>
          <p:cNvSpPr txBox="1">
            <a:spLocks/>
          </p:cNvSpPr>
          <p:nvPr/>
        </p:nvSpPr>
        <p:spPr>
          <a:xfrm>
            <a:off x="1238554" y="4950386"/>
            <a:ext cx="3696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2800" b="1">
                <a:latin typeface="Calibri" panose="020F0502020204030204" pitchFamily="34" charset="0"/>
                <a:cs typeface="Calibri" panose="020F0502020204030204" pitchFamily="34" charset="0"/>
              </a:rPr>
              <a:t>SEMI- SUPERVISED</a:t>
            </a:r>
            <a:endParaRPr lang="en-US" sz="280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D293230C-B69B-C71D-9139-5ADC736BFC5C}"/>
              </a:ext>
            </a:extLst>
          </p:cNvPr>
          <p:cNvCxnSpPr>
            <a:cxnSpLocks/>
          </p:cNvCxnSpPr>
          <p:nvPr/>
        </p:nvCxnSpPr>
        <p:spPr>
          <a:xfrm flipV="1">
            <a:off x="1982117" y="4426196"/>
            <a:ext cx="7917269" cy="96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796CA6FA-D011-0842-68A8-BFE30B166241}"/>
              </a:ext>
            </a:extLst>
          </p:cNvPr>
          <p:cNvCxnSpPr>
            <a:cxnSpLocks/>
          </p:cNvCxnSpPr>
          <p:nvPr/>
        </p:nvCxnSpPr>
        <p:spPr>
          <a:xfrm flipV="1">
            <a:off x="5160764" y="2462974"/>
            <a:ext cx="0" cy="4081084"/>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3" name="Title 1">
            <a:extLst>
              <a:ext uri="{FF2B5EF4-FFF2-40B4-BE49-F238E27FC236}">
                <a16:creationId xmlns:a16="http://schemas.microsoft.com/office/drawing/2014/main" id="{6D9AF579-469E-BDB7-50CF-833C8DB9761F}"/>
              </a:ext>
            </a:extLst>
          </p:cNvPr>
          <p:cNvSpPr txBox="1">
            <a:spLocks/>
          </p:cNvSpPr>
          <p:nvPr/>
        </p:nvSpPr>
        <p:spPr>
          <a:xfrm>
            <a:off x="4709179" y="2351986"/>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positive</a:t>
            </a:r>
          </a:p>
          <a:p>
            <a:pPr algn="ctr">
              <a:spcBef>
                <a:spcPts val="1000"/>
              </a:spcBef>
            </a:pPr>
            <a:r>
              <a:rPr lang="en-SG" sz="3200" b="1">
                <a:latin typeface="Calibri" panose="020F0502020204030204" pitchFamily="34" charset="0"/>
                <a:cs typeface="Calibri" panose="020F0502020204030204" pitchFamily="34" charset="0"/>
              </a:rPr>
              <a:t>neutral</a:t>
            </a:r>
          </a:p>
          <a:p>
            <a:pPr algn="ctr">
              <a:spcBef>
                <a:spcPts val="1000"/>
              </a:spcBef>
            </a:pPr>
            <a:r>
              <a:rPr lang="en-SG" sz="3200" b="1">
                <a:latin typeface="Calibri" panose="020F0502020204030204" pitchFamily="34" charset="0"/>
                <a:cs typeface="Calibri" panose="020F0502020204030204" pitchFamily="34" charset="0"/>
              </a:rPr>
              <a:t>negative</a:t>
            </a:r>
            <a:endParaRPr lang="en-US" sz="3200">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7524D358-4A6A-6C10-39EB-8376E5CCC452}"/>
              </a:ext>
            </a:extLst>
          </p:cNvPr>
          <p:cNvSpPr txBox="1">
            <a:spLocks/>
          </p:cNvSpPr>
          <p:nvPr/>
        </p:nvSpPr>
        <p:spPr>
          <a:xfrm>
            <a:off x="4709179" y="4331188"/>
            <a:ext cx="3696418" cy="2426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positive</a:t>
            </a:r>
          </a:p>
          <a:p>
            <a:pPr algn="ctr">
              <a:spcBef>
                <a:spcPts val="1000"/>
              </a:spcBef>
            </a:pPr>
            <a:r>
              <a:rPr lang="en-SG" sz="3200" b="1">
                <a:latin typeface="Calibri" panose="020F0502020204030204" pitchFamily="34" charset="0"/>
                <a:cs typeface="Calibri" panose="020F0502020204030204" pitchFamily="34" charset="0"/>
              </a:rPr>
              <a:t>neutral</a:t>
            </a:r>
          </a:p>
          <a:p>
            <a:pPr algn="ctr">
              <a:spcBef>
                <a:spcPts val="1000"/>
              </a:spcBef>
            </a:pPr>
            <a:r>
              <a:rPr lang="en-SG" sz="3200" b="1">
                <a:latin typeface="Calibri" panose="020F0502020204030204" pitchFamily="34" charset="0"/>
                <a:cs typeface="Calibri" panose="020F0502020204030204" pitchFamily="34" charset="0"/>
              </a:rPr>
              <a:t>negative</a:t>
            </a:r>
            <a:endParaRPr lang="en-US" sz="3200">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9C820954-E6FA-7F62-50A6-8D4B8B464693}"/>
              </a:ext>
            </a:extLst>
          </p:cNvPr>
          <p:cNvCxnSpPr>
            <a:cxnSpLocks/>
          </p:cNvCxnSpPr>
          <p:nvPr/>
        </p:nvCxnSpPr>
        <p:spPr>
          <a:xfrm flipV="1">
            <a:off x="7934416" y="2506106"/>
            <a:ext cx="0" cy="4081084"/>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2" name="Title 1">
            <a:extLst>
              <a:ext uri="{FF2B5EF4-FFF2-40B4-BE49-F238E27FC236}">
                <a16:creationId xmlns:a16="http://schemas.microsoft.com/office/drawing/2014/main" id="{784F2671-D5CE-6E40-03D1-7F46F3213EFB}"/>
              </a:ext>
            </a:extLst>
          </p:cNvPr>
          <p:cNvSpPr txBox="1">
            <a:spLocks/>
          </p:cNvSpPr>
          <p:nvPr/>
        </p:nvSpPr>
        <p:spPr>
          <a:xfrm>
            <a:off x="763363" y="1650535"/>
            <a:ext cx="28144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3200" b="1" i="1">
                <a:latin typeface="Calibri" panose="020F0502020204030204" pitchFamily="34" charset="0"/>
                <a:cs typeface="Calibri" panose="020F0502020204030204" pitchFamily="34" charset="0"/>
              </a:rPr>
              <a:t>Perplexity</a:t>
            </a:r>
          </a:p>
        </p:txBody>
      </p:sp>
      <p:sp>
        <p:nvSpPr>
          <p:cNvPr id="34" name="Title 1">
            <a:extLst>
              <a:ext uri="{FF2B5EF4-FFF2-40B4-BE49-F238E27FC236}">
                <a16:creationId xmlns:a16="http://schemas.microsoft.com/office/drawing/2014/main" id="{FF93FCEA-1DE4-B5D9-233D-6F56207C006C}"/>
              </a:ext>
            </a:extLst>
          </p:cNvPr>
          <p:cNvSpPr txBox="1">
            <a:spLocks/>
          </p:cNvSpPr>
          <p:nvPr/>
        </p:nvSpPr>
        <p:spPr>
          <a:xfrm>
            <a:off x="7091830" y="2351018"/>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-8.00</a:t>
            </a:r>
          </a:p>
          <a:p>
            <a:pPr algn="ctr">
              <a:spcBef>
                <a:spcPts val="1000"/>
              </a:spcBef>
            </a:pPr>
            <a:r>
              <a:rPr lang="en-SG" sz="3200" b="1">
                <a:latin typeface="Calibri" panose="020F0502020204030204" pitchFamily="34" charset="0"/>
                <a:cs typeface="Calibri" panose="020F0502020204030204" pitchFamily="34" charset="0"/>
              </a:rPr>
              <a:t>-9.32</a:t>
            </a:r>
          </a:p>
          <a:p>
            <a:pPr algn="ctr">
              <a:spcBef>
                <a:spcPts val="1000"/>
              </a:spcBef>
            </a:pPr>
            <a:r>
              <a:rPr lang="en-SG" sz="3200" b="1">
                <a:latin typeface="Calibri" panose="020F0502020204030204" pitchFamily="34" charset="0"/>
                <a:cs typeface="Calibri" panose="020F0502020204030204" pitchFamily="34" charset="0"/>
              </a:rPr>
              <a:t>-8.45</a:t>
            </a:r>
            <a:endParaRPr lang="en-US" sz="3200">
              <a:latin typeface="Calibri" panose="020F0502020204030204" pitchFamily="34" charset="0"/>
              <a:cs typeface="Calibri" panose="020F0502020204030204" pitchFamily="34" charset="0"/>
            </a:endParaRPr>
          </a:p>
        </p:txBody>
      </p:sp>
      <p:sp>
        <p:nvSpPr>
          <p:cNvPr id="35" name="Title 1">
            <a:extLst>
              <a:ext uri="{FF2B5EF4-FFF2-40B4-BE49-F238E27FC236}">
                <a16:creationId xmlns:a16="http://schemas.microsoft.com/office/drawing/2014/main" id="{1F9A9897-EFBD-B40E-51F6-B20030B43D46}"/>
              </a:ext>
            </a:extLst>
          </p:cNvPr>
          <p:cNvSpPr txBox="1">
            <a:spLocks/>
          </p:cNvSpPr>
          <p:nvPr/>
        </p:nvSpPr>
        <p:spPr>
          <a:xfrm>
            <a:off x="7108420" y="4483869"/>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3.21</a:t>
            </a:r>
          </a:p>
          <a:p>
            <a:pPr algn="ctr">
              <a:spcBef>
                <a:spcPts val="1000"/>
              </a:spcBef>
            </a:pPr>
            <a:r>
              <a:rPr lang="en-SG" sz="3200" b="1">
                <a:latin typeface="Calibri" panose="020F0502020204030204" pitchFamily="34" charset="0"/>
                <a:cs typeface="Calibri" panose="020F0502020204030204" pitchFamily="34" charset="0"/>
              </a:rPr>
              <a:t>-5.26</a:t>
            </a:r>
          </a:p>
          <a:p>
            <a:pPr algn="ctr">
              <a:spcBef>
                <a:spcPts val="1000"/>
              </a:spcBef>
            </a:pPr>
            <a:r>
              <a:rPr lang="en-SG" sz="3200" b="1">
                <a:latin typeface="Calibri" panose="020F0502020204030204" pitchFamily="34" charset="0"/>
                <a:cs typeface="Calibri" panose="020F0502020204030204" pitchFamily="34" charset="0"/>
              </a:rPr>
              <a:t>-5.17</a:t>
            </a:r>
            <a:endParaRPr lang="en-US" sz="3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01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675D2-B083-A1D5-56F1-CE64AE7A9A4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EC8E78C0-1354-3A64-7622-35130AEF70E4}"/>
              </a:ext>
            </a:extLst>
          </p:cNvPr>
          <p:cNvSpPr/>
          <p:nvPr/>
        </p:nvSpPr>
        <p:spPr>
          <a:xfrm>
            <a:off x="0" y="0"/>
            <a:ext cx="12192000" cy="6858000"/>
          </a:xfrm>
          <a:prstGeom prst="rect">
            <a:avLst/>
          </a:prstGeom>
          <a:solidFill>
            <a:srgbClr val="FF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itle 1">
            <a:extLst>
              <a:ext uri="{FF2B5EF4-FFF2-40B4-BE49-F238E27FC236}">
                <a16:creationId xmlns:a16="http://schemas.microsoft.com/office/drawing/2014/main" id="{0EBF35A3-6E7B-CE28-CA82-E051221C6FC6}"/>
              </a:ext>
            </a:extLst>
          </p:cNvPr>
          <p:cNvSpPr txBox="1">
            <a:spLocks/>
          </p:cNvSpPr>
          <p:nvPr/>
        </p:nvSpPr>
        <p:spPr>
          <a:xfrm>
            <a:off x="1638499" y="2843622"/>
            <a:ext cx="3696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2800" b="1">
                <a:latin typeface="Calibri" panose="020F0502020204030204" pitchFamily="34" charset="0"/>
                <a:cs typeface="Calibri" panose="020F0502020204030204" pitchFamily="34" charset="0"/>
              </a:rPr>
              <a:t>UNSUPERVISED</a:t>
            </a:r>
            <a:endParaRPr lang="en-US" sz="280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DCA12DF-2556-60A3-CE67-9FCF52572028}"/>
              </a:ext>
            </a:extLst>
          </p:cNvPr>
          <p:cNvSpPr txBox="1">
            <a:spLocks/>
          </p:cNvSpPr>
          <p:nvPr/>
        </p:nvSpPr>
        <p:spPr>
          <a:xfrm>
            <a:off x="1347851" y="4918343"/>
            <a:ext cx="3696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2800" b="1">
                <a:latin typeface="Calibri" panose="020F0502020204030204" pitchFamily="34" charset="0"/>
                <a:cs typeface="Calibri" panose="020F0502020204030204" pitchFamily="34" charset="0"/>
              </a:rPr>
              <a:t>SEMI- SUPERVISED</a:t>
            </a:r>
            <a:endParaRPr lang="en-US" sz="280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56FB54A5-07C8-4B96-4341-46E8EA4AD929}"/>
              </a:ext>
            </a:extLst>
          </p:cNvPr>
          <p:cNvCxnSpPr>
            <a:cxnSpLocks/>
          </p:cNvCxnSpPr>
          <p:nvPr/>
        </p:nvCxnSpPr>
        <p:spPr>
          <a:xfrm flipV="1">
            <a:off x="1982117" y="4426196"/>
            <a:ext cx="7917269" cy="96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5F8F3431-DF50-6989-88F9-B85612DADE0A}"/>
              </a:ext>
            </a:extLst>
          </p:cNvPr>
          <p:cNvCxnSpPr>
            <a:cxnSpLocks/>
          </p:cNvCxnSpPr>
          <p:nvPr/>
        </p:nvCxnSpPr>
        <p:spPr>
          <a:xfrm flipV="1">
            <a:off x="5160764" y="2462974"/>
            <a:ext cx="0" cy="4081084"/>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3" name="Title 1">
            <a:extLst>
              <a:ext uri="{FF2B5EF4-FFF2-40B4-BE49-F238E27FC236}">
                <a16:creationId xmlns:a16="http://schemas.microsoft.com/office/drawing/2014/main" id="{80821999-AA40-13CC-C6B4-25AF2940D390}"/>
              </a:ext>
            </a:extLst>
          </p:cNvPr>
          <p:cNvSpPr txBox="1">
            <a:spLocks/>
          </p:cNvSpPr>
          <p:nvPr/>
        </p:nvSpPr>
        <p:spPr>
          <a:xfrm>
            <a:off x="4709179" y="2351986"/>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positive</a:t>
            </a:r>
          </a:p>
          <a:p>
            <a:pPr algn="ctr">
              <a:spcBef>
                <a:spcPts val="1000"/>
              </a:spcBef>
            </a:pPr>
            <a:r>
              <a:rPr lang="en-SG" sz="3200" b="1">
                <a:latin typeface="Calibri" panose="020F0502020204030204" pitchFamily="34" charset="0"/>
                <a:cs typeface="Calibri" panose="020F0502020204030204" pitchFamily="34" charset="0"/>
              </a:rPr>
              <a:t>neutral</a:t>
            </a:r>
          </a:p>
          <a:p>
            <a:pPr algn="ctr">
              <a:spcBef>
                <a:spcPts val="1000"/>
              </a:spcBef>
            </a:pPr>
            <a:r>
              <a:rPr lang="en-SG" sz="3200" b="1">
                <a:latin typeface="Calibri" panose="020F0502020204030204" pitchFamily="34" charset="0"/>
                <a:cs typeface="Calibri" panose="020F0502020204030204" pitchFamily="34" charset="0"/>
              </a:rPr>
              <a:t>negative</a:t>
            </a:r>
            <a:endParaRPr lang="en-US" sz="3200">
              <a:latin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7B69EA75-2366-4254-302D-D7CEFE8C906F}"/>
              </a:ext>
            </a:extLst>
          </p:cNvPr>
          <p:cNvSpPr txBox="1">
            <a:spLocks/>
          </p:cNvSpPr>
          <p:nvPr/>
        </p:nvSpPr>
        <p:spPr>
          <a:xfrm>
            <a:off x="4709179" y="4331188"/>
            <a:ext cx="3696418" cy="2426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positive</a:t>
            </a:r>
          </a:p>
          <a:p>
            <a:pPr algn="ctr">
              <a:spcBef>
                <a:spcPts val="1000"/>
              </a:spcBef>
            </a:pPr>
            <a:r>
              <a:rPr lang="en-SG" sz="3200" b="1">
                <a:latin typeface="Calibri" panose="020F0502020204030204" pitchFamily="34" charset="0"/>
                <a:cs typeface="Calibri" panose="020F0502020204030204" pitchFamily="34" charset="0"/>
              </a:rPr>
              <a:t>neutral</a:t>
            </a:r>
          </a:p>
          <a:p>
            <a:pPr algn="ctr">
              <a:spcBef>
                <a:spcPts val="1000"/>
              </a:spcBef>
            </a:pPr>
            <a:r>
              <a:rPr lang="en-SG" sz="3200" b="1">
                <a:latin typeface="Calibri" panose="020F0502020204030204" pitchFamily="34" charset="0"/>
                <a:cs typeface="Calibri" panose="020F0502020204030204" pitchFamily="34" charset="0"/>
              </a:rPr>
              <a:t>negative</a:t>
            </a:r>
            <a:endParaRPr lang="en-US" sz="3200">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439012B2-1B70-720F-980E-8E6C0D4EABB5}"/>
              </a:ext>
            </a:extLst>
          </p:cNvPr>
          <p:cNvCxnSpPr>
            <a:cxnSpLocks/>
          </p:cNvCxnSpPr>
          <p:nvPr/>
        </p:nvCxnSpPr>
        <p:spPr>
          <a:xfrm flipV="1">
            <a:off x="7934416" y="2506106"/>
            <a:ext cx="0" cy="4081084"/>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2" name="Title 1">
            <a:extLst>
              <a:ext uri="{FF2B5EF4-FFF2-40B4-BE49-F238E27FC236}">
                <a16:creationId xmlns:a16="http://schemas.microsoft.com/office/drawing/2014/main" id="{BCD71465-596E-DB3E-8B1B-F5EF65CB9768}"/>
              </a:ext>
            </a:extLst>
          </p:cNvPr>
          <p:cNvSpPr txBox="1">
            <a:spLocks/>
          </p:cNvSpPr>
          <p:nvPr/>
        </p:nvSpPr>
        <p:spPr>
          <a:xfrm>
            <a:off x="763363" y="1650535"/>
            <a:ext cx="28144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3200" b="1" i="1">
                <a:latin typeface="Calibri" panose="020F0502020204030204" pitchFamily="34" charset="0"/>
                <a:cs typeface="Calibri" panose="020F0502020204030204" pitchFamily="34" charset="0"/>
              </a:rPr>
              <a:t>Coherence Scores</a:t>
            </a:r>
          </a:p>
        </p:txBody>
      </p:sp>
      <p:sp>
        <p:nvSpPr>
          <p:cNvPr id="2" name="Title 1">
            <a:extLst>
              <a:ext uri="{FF2B5EF4-FFF2-40B4-BE49-F238E27FC236}">
                <a16:creationId xmlns:a16="http://schemas.microsoft.com/office/drawing/2014/main" id="{28423722-5E0A-CED9-3D63-5202AE1FCF67}"/>
              </a:ext>
            </a:extLst>
          </p:cNvPr>
          <p:cNvSpPr txBox="1">
            <a:spLocks/>
          </p:cNvSpPr>
          <p:nvPr/>
        </p:nvSpPr>
        <p:spPr>
          <a:xfrm>
            <a:off x="7108879" y="2330487"/>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0.60</a:t>
            </a:r>
          </a:p>
          <a:p>
            <a:pPr algn="ctr">
              <a:spcBef>
                <a:spcPts val="1000"/>
              </a:spcBef>
            </a:pPr>
            <a:r>
              <a:rPr lang="en-SG" sz="3200" b="1">
                <a:latin typeface="Calibri" panose="020F0502020204030204" pitchFamily="34" charset="0"/>
                <a:cs typeface="Calibri" panose="020F0502020204030204" pitchFamily="34" charset="0"/>
              </a:rPr>
              <a:t>0.36</a:t>
            </a:r>
          </a:p>
          <a:p>
            <a:pPr algn="ctr">
              <a:spcBef>
                <a:spcPts val="1000"/>
              </a:spcBef>
            </a:pPr>
            <a:r>
              <a:rPr lang="en-SG" sz="3200" b="1">
                <a:latin typeface="Calibri" panose="020F0502020204030204" pitchFamily="34" charset="0"/>
                <a:cs typeface="Calibri" panose="020F0502020204030204" pitchFamily="34" charset="0"/>
              </a:rPr>
              <a:t>0.38</a:t>
            </a:r>
            <a:endParaRPr lang="en-US" sz="320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00F4CFB-5441-3247-D15B-FB5F6FF02018}"/>
              </a:ext>
            </a:extLst>
          </p:cNvPr>
          <p:cNvSpPr txBox="1">
            <a:spLocks/>
          </p:cNvSpPr>
          <p:nvPr/>
        </p:nvSpPr>
        <p:spPr>
          <a:xfrm>
            <a:off x="7125469" y="4463338"/>
            <a:ext cx="3696418" cy="20751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0.56</a:t>
            </a:r>
          </a:p>
          <a:p>
            <a:pPr algn="ctr">
              <a:spcBef>
                <a:spcPts val="1000"/>
              </a:spcBef>
            </a:pPr>
            <a:r>
              <a:rPr lang="en-SG" sz="3200" b="1">
                <a:latin typeface="Calibri" panose="020F0502020204030204" pitchFamily="34" charset="0"/>
                <a:cs typeface="Calibri" panose="020F0502020204030204" pitchFamily="34" charset="0"/>
              </a:rPr>
              <a:t>0.42</a:t>
            </a:r>
          </a:p>
          <a:p>
            <a:pPr algn="ctr">
              <a:spcBef>
                <a:spcPts val="1000"/>
              </a:spcBef>
            </a:pPr>
            <a:r>
              <a:rPr lang="en-SG" sz="3200" b="1">
                <a:latin typeface="Calibri" panose="020F0502020204030204" pitchFamily="34" charset="0"/>
                <a:cs typeface="Calibri" panose="020F0502020204030204" pitchFamily="34" charset="0"/>
              </a:rPr>
              <a:t>0.35</a:t>
            </a:r>
            <a:endParaRPr lang="en-US" sz="3200">
              <a:latin typeface="Calibri" panose="020F0502020204030204" pitchFamily="34" charset="0"/>
              <a:cs typeface="Calibri" panose="020F0502020204030204" pitchFamily="34" charset="0"/>
            </a:endParaRPr>
          </a:p>
        </p:txBody>
      </p:sp>
      <p:sp>
        <p:nvSpPr>
          <p:cNvPr id="16" name="Title 1">
            <a:extLst>
              <a:ext uri="{FF2B5EF4-FFF2-40B4-BE49-F238E27FC236}">
                <a16:creationId xmlns:a16="http://schemas.microsoft.com/office/drawing/2014/main" id="{B6A3B4BD-096E-B7AC-68B7-BD8C31B29E89}"/>
              </a:ext>
            </a:extLst>
          </p:cNvPr>
          <p:cNvSpPr txBox="1">
            <a:spLocks/>
          </p:cNvSpPr>
          <p:nvPr/>
        </p:nvSpPr>
        <p:spPr>
          <a:xfrm>
            <a:off x="838200" y="1005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a:latin typeface="Calibri" panose="020F0502020204030204" pitchFamily="34" charset="0"/>
                <a:cs typeface="Calibri" panose="020F0502020204030204" pitchFamily="34" charset="0"/>
              </a:rPr>
              <a:t>SEMI-SUPERVISED vs. UNSUPERVISED LDA </a:t>
            </a:r>
            <a:endParaRPr lang="en-US" sz="3200">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88AE8763-7BBC-8839-9522-C38700A3A07A}"/>
              </a:ext>
            </a:extLst>
          </p:cNvPr>
          <p:cNvSpPr txBox="1">
            <a:spLocks/>
          </p:cNvSpPr>
          <p:nvPr/>
        </p:nvSpPr>
        <p:spPr>
          <a:xfrm>
            <a:off x="838200" y="6408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SG" sz="3200" b="1" i="1">
                <a:solidFill>
                  <a:schemeClr val="accent6"/>
                </a:solidFill>
                <a:latin typeface="Calibri" panose="020F0502020204030204" pitchFamily="34" charset="0"/>
                <a:cs typeface="Calibri" panose="020F0502020204030204" pitchFamily="34" charset="0"/>
              </a:rPr>
              <a:t>PERPLEXITY AND COHERENCE SCORES</a:t>
            </a:r>
            <a:endParaRPr lang="en-US" sz="3200" i="1">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0036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B994-E671-0878-B541-1C0E9A679B38}"/>
            </a:ext>
          </a:extLst>
        </p:cNvPr>
        <p:cNvGrpSpPr/>
        <p:nvPr/>
      </p:nvGrpSpPr>
      <p:grpSpPr>
        <a:xfrm>
          <a:off x="0" y="0"/>
          <a:ext cx="0" cy="0"/>
          <a:chOff x="0" y="0"/>
          <a:chExt cx="0" cy="0"/>
        </a:xfrm>
      </p:grpSpPr>
      <p:sp>
        <p:nvSpPr>
          <p:cNvPr id="24" name="Oval 23"/>
          <p:cNvSpPr/>
          <p:nvPr/>
        </p:nvSpPr>
        <p:spPr>
          <a:xfrm>
            <a:off x="8222606" y="1088362"/>
            <a:ext cx="1882752" cy="18434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p:cNvSpPr/>
          <p:nvPr/>
        </p:nvSpPr>
        <p:spPr>
          <a:xfrm>
            <a:off x="2123545" y="1073892"/>
            <a:ext cx="1882752" cy="1843420"/>
          </a:xfrm>
          <a:prstGeom prst="ellipse">
            <a:avLst/>
          </a:prstGeom>
          <a:solidFill>
            <a:srgbClr val="FFF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039E3777-06A0-332C-AE72-86BA970E7568}"/>
              </a:ext>
            </a:extLst>
          </p:cNvPr>
          <p:cNvSpPr>
            <a:spLocks noGrp="1"/>
          </p:cNvSpPr>
          <p:nvPr>
            <p:ph type="title"/>
          </p:nvPr>
        </p:nvSpPr>
        <p:spPr>
          <a:xfrm>
            <a:off x="424132" y="74643"/>
            <a:ext cx="7880231" cy="1325563"/>
          </a:xfrm>
        </p:spPr>
        <p:txBody>
          <a:bodyPr>
            <a:normAutofit/>
          </a:bodyPr>
          <a:lstStyle/>
          <a:p>
            <a:r>
              <a:rPr lang="en-US" sz="3200" b="1">
                <a:latin typeface="Calibri" panose="020F0502020204030204" pitchFamily="34" charset="0"/>
                <a:cs typeface="Calibri" panose="020F0502020204030204" pitchFamily="34" charset="0"/>
              </a:rPr>
              <a:t>CONCLUSION &amp; FURTHER WORK</a:t>
            </a:r>
            <a:endParaRPr lang="en-US" sz="3200">
              <a:latin typeface="Calibri" panose="020F0502020204030204" pitchFamily="34" charset="0"/>
              <a:cs typeface="Calibri" panose="020F0502020204030204" pitchFamily="34" charset="0"/>
            </a:endParaRPr>
          </a:p>
        </p:txBody>
      </p:sp>
      <p:pic>
        <p:nvPicPr>
          <p:cNvPr id="8" name="Content Placeholder 7" descr="A black background with a black square&#10;&#10;Description automatically generated with medium confidence">
            <a:extLst>
              <a:ext uri="{FF2B5EF4-FFF2-40B4-BE49-F238E27FC236}">
                <a16:creationId xmlns:a16="http://schemas.microsoft.com/office/drawing/2014/main" id="{342D83DF-978F-28CA-22F8-AFAC2C0B0D3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b="18379"/>
          <a:stretch/>
        </p:blipFill>
        <p:spPr>
          <a:xfrm>
            <a:off x="1987168" y="1139081"/>
            <a:ext cx="2134240" cy="1741982"/>
          </a:xfrm>
        </p:spPr>
      </p:pic>
      <p:sp>
        <p:nvSpPr>
          <p:cNvPr id="11" name="Content Placeholder 2">
            <a:extLst>
              <a:ext uri="{FF2B5EF4-FFF2-40B4-BE49-F238E27FC236}">
                <a16:creationId xmlns:a16="http://schemas.microsoft.com/office/drawing/2014/main" id="{F6E63077-1401-5305-75DA-19B90FAA1B87}"/>
              </a:ext>
            </a:extLst>
          </p:cNvPr>
          <p:cNvSpPr txBox="1">
            <a:spLocks/>
          </p:cNvSpPr>
          <p:nvPr/>
        </p:nvSpPr>
        <p:spPr>
          <a:xfrm>
            <a:off x="2112912" y="5047600"/>
            <a:ext cx="3506703" cy="19998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latin typeface="Calibri" panose="020F0502020204030204" pitchFamily="34" charset="0"/>
                <a:ea typeface="+mn-lt"/>
                <a:cs typeface="Calibri" panose="020F0502020204030204" pitchFamily="34" charset="0"/>
              </a:rPr>
              <a:t>Implement </a:t>
            </a:r>
            <a:r>
              <a:rPr lang="en-US" sz="1800" b="1">
                <a:latin typeface="Calibri" panose="020F0502020204030204" pitchFamily="34" charset="0"/>
                <a:ea typeface="+mn-lt"/>
                <a:cs typeface="Calibri" panose="020F0502020204030204" pitchFamily="34" charset="0"/>
              </a:rPr>
              <a:t>language detection </a:t>
            </a:r>
            <a:r>
              <a:rPr lang="en-US" sz="1800">
                <a:latin typeface="Calibri" panose="020F0502020204030204" pitchFamily="34" charset="0"/>
                <a:ea typeface="+mn-lt"/>
                <a:cs typeface="Calibri" panose="020F0502020204030204" pitchFamily="34" charset="0"/>
              </a:rPr>
              <a:t>to accurately identify and translate multiple languages</a:t>
            </a:r>
            <a:endParaRPr lang="en-US" sz="1800">
              <a:latin typeface="Calibri" panose="020F0502020204030204" pitchFamily="34" charset="0"/>
              <a:cs typeface="Calibri" panose="020F0502020204030204" pitchFamily="34" charset="0"/>
            </a:endParaRPr>
          </a:p>
        </p:txBody>
      </p:sp>
      <p:sp>
        <p:nvSpPr>
          <p:cNvPr id="12" name="Content Placeholder 2">
            <a:extLst>
              <a:ext uri="{FF2B5EF4-FFF2-40B4-BE49-F238E27FC236}">
                <a16:creationId xmlns:a16="http://schemas.microsoft.com/office/drawing/2014/main" id="{EECFF1E9-3A3D-D85A-2F2B-D4360B85CB91}"/>
              </a:ext>
            </a:extLst>
          </p:cNvPr>
          <p:cNvSpPr txBox="1">
            <a:spLocks/>
          </p:cNvSpPr>
          <p:nvPr/>
        </p:nvSpPr>
        <p:spPr>
          <a:xfrm>
            <a:off x="568478" y="2966035"/>
            <a:ext cx="5069364" cy="6176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latin typeface="Calibri" panose="020F0502020204030204" pitchFamily="34" charset="0"/>
                <a:ea typeface="+mn-lt"/>
                <a:cs typeface="Calibri" panose="020F0502020204030204" pitchFamily="34" charset="0"/>
              </a:rPr>
              <a:t>LANGUAGE IDENTIFICATION AND TRANSLATION</a:t>
            </a:r>
            <a:endParaRPr lang="en-US" sz="2000">
              <a:latin typeface="Calibri" panose="020F0502020204030204" pitchFamily="34" charset="0"/>
              <a:cs typeface="Calibri" panose="020F050202020403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DE53A540-2B0F-AE67-D487-FA46E7A1EC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364" r="17069" b="14435"/>
          <a:stretch/>
        </p:blipFill>
        <p:spPr>
          <a:xfrm>
            <a:off x="8605241" y="1209294"/>
            <a:ext cx="1117482" cy="1504223"/>
          </a:xfrm>
          <a:prstGeom prst="rect">
            <a:avLst/>
          </a:prstGeom>
        </p:spPr>
      </p:pic>
      <p:sp>
        <p:nvSpPr>
          <p:cNvPr id="13" name="Content Placeholder 2">
            <a:extLst>
              <a:ext uri="{FF2B5EF4-FFF2-40B4-BE49-F238E27FC236}">
                <a16:creationId xmlns:a16="http://schemas.microsoft.com/office/drawing/2014/main" id="{0EA6E902-E83F-FEC3-85E5-D326C14E17A9}"/>
              </a:ext>
            </a:extLst>
          </p:cNvPr>
          <p:cNvSpPr txBox="1">
            <a:spLocks/>
          </p:cNvSpPr>
          <p:nvPr/>
        </p:nvSpPr>
        <p:spPr>
          <a:xfrm>
            <a:off x="6629300" y="2966035"/>
            <a:ext cx="5069364" cy="6176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latin typeface="Calibri" panose="020F0502020204030204" pitchFamily="34" charset="0"/>
                <a:ea typeface="+mn-lt"/>
                <a:cs typeface="Calibri" panose="020F0502020204030204" pitchFamily="34" charset="0"/>
              </a:rPr>
              <a:t>COMPARATIVE ANALYSIS OF </a:t>
            </a:r>
            <a:br>
              <a:rPr lang="en-US" sz="2000" b="1">
                <a:latin typeface="Calibri" panose="020F0502020204030204" pitchFamily="34" charset="0"/>
                <a:ea typeface="+mn-lt"/>
                <a:cs typeface="Calibri" panose="020F0502020204030204" pitchFamily="34" charset="0"/>
              </a:rPr>
            </a:br>
            <a:r>
              <a:rPr lang="en-US" sz="2000" b="1">
                <a:latin typeface="Calibri" panose="020F0502020204030204" pitchFamily="34" charset="0"/>
                <a:ea typeface="+mn-lt"/>
                <a:cs typeface="Calibri" panose="020F0502020204030204" pitchFamily="34" charset="0"/>
              </a:rPr>
              <a:t>PRO-ISIS VS. ANTI-ISIS CONTENT</a:t>
            </a:r>
          </a:p>
        </p:txBody>
      </p:sp>
      <p:sp>
        <p:nvSpPr>
          <p:cNvPr id="15" name="Content Placeholder 2">
            <a:extLst>
              <a:ext uri="{FF2B5EF4-FFF2-40B4-BE49-F238E27FC236}">
                <a16:creationId xmlns:a16="http://schemas.microsoft.com/office/drawing/2014/main" id="{39393577-327D-56BB-1671-EEBCE8C0BA00}"/>
              </a:ext>
            </a:extLst>
          </p:cNvPr>
          <p:cNvSpPr txBox="1">
            <a:spLocks/>
          </p:cNvSpPr>
          <p:nvPr/>
        </p:nvSpPr>
        <p:spPr>
          <a:xfrm>
            <a:off x="394081" y="3895904"/>
            <a:ext cx="1531039" cy="6176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a:latin typeface="Calibri" panose="020F0502020204030204" pitchFamily="34" charset="0"/>
                <a:ea typeface="+mn-lt"/>
                <a:cs typeface="Calibri" panose="020F0502020204030204" pitchFamily="34" charset="0"/>
              </a:rPr>
              <a:t>CURRENT LIMITATION:</a:t>
            </a:r>
            <a:endParaRPr lang="en-US" sz="1800">
              <a:latin typeface="Calibri" panose="020F0502020204030204" pitchFamily="34" charset="0"/>
              <a:cs typeface="Calibri" panose="020F0502020204030204" pitchFamily="34" charset="0"/>
            </a:endParaRPr>
          </a:p>
        </p:txBody>
      </p:sp>
      <p:sp>
        <p:nvSpPr>
          <p:cNvPr id="16" name="Content Placeholder 2">
            <a:extLst>
              <a:ext uri="{FF2B5EF4-FFF2-40B4-BE49-F238E27FC236}">
                <a16:creationId xmlns:a16="http://schemas.microsoft.com/office/drawing/2014/main" id="{3AB8C48E-EA1B-3007-D618-3171B2564740}"/>
              </a:ext>
            </a:extLst>
          </p:cNvPr>
          <p:cNvSpPr txBox="1">
            <a:spLocks/>
          </p:cNvSpPr>
          <p:nvPr/>
        </p:nvSpPr>
        <p:spPr>
          <a:xfrm>
            <a:off x="2148107" y="3842144"/>
            <a:ext cx="3528152" cy="9005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a:latin typeface="Calibri" panose="020F0502020204030204" pitchFamily="34" charset="0"/>
                <a:ea typeface="+mn-lt"/>
                <a:cs typeface="Calibri" panose="020F0502020204030204" pitchFamily="34" charset="0"/>
              </a:rPr>
              <a:t>French words </a:t>
            </a:r>
            <a:r>
              <a:rPr lang="en-US" sz="1800">
                <a:latin typeface="Calibri" panose="020F0502020204030204" pitchFamily="34" charset="0"/>
                <a:ea typeface="+mn-lt"/>
                <a:cs typeface="Calibri" panose="020F0502020204030204" pitchFamily="34" charset="0"/>
              </a:rPr>
              <a:t>were </a:t>
            </a:r>
            <a:r>
              <a:rPr lang="en-US" sz="1800" b="1">
                <a:latin typeface="Calibri" panose="020F0502020204030204" pitchFamily="34" charset="0"/>
                <a:ea typeface="+mn-lt"/>
                <a:cs typeface="Calibri" panose="020F0502020204030204" pitchFamily="34" charset="0"/>
              </a:rPr>
              <a:t>overlooked</a:t>
            </a:r>
            <a:r>
              <a:rPr lang="en-US" sz="1800">
                <a:latin typeface="Calibri" panose="020F0502020204030204" pitchFamily="34" charset="0"/>
                <a:ea typeface="+mn-lt"/>
                <a:cs typeface="Calibri" panose="020F0502020204030204" pitchFamily="34" charset="0"/>
              </a:rPr>
              <a:t> due to their use of the same alphabet as English and Arabic words</a:t>
            </a:r>
            <a:endParaRPr lang="en-US" sz="1800">
              <a:latin typeface="Calibri" panose="020F0502020204030204" pitchFamily="34" charset="0"/>
              <a:cs typeface="Calibri" panose="020F0502020204030204" pitchFamily="34" charset="0"/>
            </a:endParaRPr>
          </a:p>
        </p:txBody>
      </p:sp>
      <p:sp>
        <p:nvSpPr>
          <p:cNvPr id="17" name="Content Placeholder 2">
            <a:extLst>
              <a:ext uri="{FF2B5EF4-FFF2-40B4-BE49-F238E27FC236}">
                <a16:creationId xmlns:a16="http://schemas.microsoft.com/office/drawing/2014/main" id="{1B6722FC-FFB3-D023-482F-BE4CBF1C5DCB}"/>
              </a:ext>
            </a:extLst>
          </p:cNvPr>
          <p:cNvSpPr txBox="1">
            <a:spLocks/>
          </p:cNvSpPr>
          <p:nvPr/>
        </p:nvSpPr>
        <p:spPr>
          <a:xfrm>
            <a:off x="394081" y="5047600"/>
            <a:ext cx="1889122" cy="6176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a:latin typeface="Calibri" panose="020F0502020204030204" pitchFamily="34" charset="0"/>
                <a:ea typeface="+mn-lt"/>
                <a:cs typeface="Calibri" panose="020F0502020204030204" pitchFamily="34" charset="0"/>
              </a:rPr>
              <a:t>FUTURE IMPROVEMENT:</a:t>
            </a:r>
            <a:endParaRPr lang="en-US" sz="1800">
              <a:latin typeface="Calibri" panose="020F0502020204030204" pitchFamily="34" charset="0"/>
              <a:cs typeface="Calibri" panose="020F0502020204030204" pitchFamily="34" charset="0"/>
            </a:endParaRPr>
          </a:p>
        </p:txBody>
      </p:sp>
      <p:grpSp>
        <p:nvGrpSpPr>
          <p:cNvPr id="6" name="Group 5"/>
          <p:cNvGrpSpPr/>
          <p:nvPr/>
        </p:nvGrpSpPr>
        <p:grpSpPr>
          <a:xfrm>
            <a:off x="6513929" y="3837726"/>
            <a:ext cx="5300106" cy="2887426"/>
            <a:chOff x="6513929" y="3837726"/>
            <a:chExt cx="5300106" cy="2887426"/>
          </a:xfrm>
        </p:grpSpPr>
        <p:sp>
          <p:nvSpPr>
            <p:cNvPr id="14" name="Content Placeholder 2">
              <a:extLst>
                <a:ext uri="{FF2B5EF4-FFF2-40B4-BE49-F238E27FC236}">
                  <a16:creationId xmlns:a16="http://schemas.microsoft.com/office/drawing/2014/main" id="{A2ECF95E-7538-0EEF-A8C4-EEDDD758EC79}"/>
                </a:ext>
              </a:extLst>
            </p:cNvPr>
            <p:cNvSpPr txBox="1">
              <a:spLocks/>
            </p:cNvSpPr>
            <p:nvPr/>
          </p:nvSpPr>
          <p:spPr>
            <a:xfrm>
              <a:off x="7657576" y="4725306"/>
              <a:ext cx="4156459" cy="19998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latin typeface="Calibri" panose="020F0502020204030204" pitchFamily="34" charset="0"/>
                  <a:ea typeface="+mn-lt"/>
                  <a:cs typeface="Calibri" panose="020F0502020204030204" pitchFamily="34" charset="0"/>
                </a:rPr>
                <a:t>Compare </a:t>
              </a:r>
              <a:r>
                <a:rPr lang="en-US" sz="1800" b="1">
                  <a:latin typeface="Calibri" panose="020F0502020204030204" pitchFamily="34" charset="0"/>
                  <a:ea typeface="+mn-lt"/>
                  <a:cs typeface="Calibri" panose="020F0502020204030204" pitchFamily="34" charset="0"/>
                </a:rPr>
                <a:t>pro-ISIS and anti-ISIS sentiment-topic pairs </a:t>
              </a:r>
              <a:r>
                <a:rPr lang="en-US" sz="1800">
                  <a:latin typeface="Calibri" panose="020F0502020204030204" pitchFamily="34" charset="0"/>
                  <a:ea typeface="+mn-lt"/>
                  <a:cs typeface="Calibri" panose="020F0502020204030204" pitchFamily="34" charset="0"/>
                </a:rPr>
                <a:t>to differentiate between user groups. This would assist content moderators in identifying key accounts for information dissemination within each group, especially for targeting central nodes effectively.</a:t>
              </a:r>
            </a:p>
          </p:txBody>
        </p:sp>
        <p:grpSp>
          <p:nvGrpSpPr>
            <p:cNvPr id="5" name="Group 4"/>
            <p:cNvGrpSpPr/>
            <p:nvPr/>
          </p:nvGrpSpPr>
          <p:grpSpPr>
            <a:xfrm>
              <a:off x="6513929" y="3837726"/>
              <a:ext cx="5300106" cy="1505205"/>
              <a:chOff x="6513929" y="3837726"/>
              <a:chExt cx="5300106" cy="1505205"/>
            </a:xfrm>
          </p:grpSpPr>
          <p:sp>
            <p:nvSpPr>
              <p:cNvPr id="21" name="Content Placeholder 2">
                <a:extLst>
                  <a:ext uri="{FF2B5EF4-FFF2-40B4-BE49-F238E27FC236}">
                    <a16:creationId xmlns:a16="http://schemas.microsoft.com/office/drawing/2014/main" id="{4098543F-45C6-594E-C7BC-E336D743BC1E}"/>
                  </a:ext>
                </a:extLst>
              </p:cNvPr>
              <p:cNvSpPr txBox="1">
                <a:spLocks/>
              </p:cNvSpPr>
              <p:nvPr/>
            </p:nvSpPr>
            <p:spPr>
              <a:xfrm>
                <a:off x="6513929" y="3837726"/>
                <a:ext cx="1531039" cy="6176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a:latin typeface="Calibri" panose="020F0502020204030204" pitchFamily="34" charset="0"/>
                    <a:ea typeface="+mn-lt"/>
                    <a:cs typeface="Calibri" panose="020F0502020204030204" pitchFamily="34" charset="0"/>
                  </a:rPr>
                  <a:t>CURRENT FOCUS:</a:t>
                </a:r>
                <a:endParaRPr lang="en-US" sz="1800">
                  <a:latin typeface="Calibri" panose="020F0502020204030204" pitchFamily="34" charset="0"/>
                  <a:cs typeface="Calibri" panose="020F0502020204030204" pitchFamily="34" charset="0"/>
                </a:endParaRPr>
              </a:p>
            </p:txBody>
          </p:sp>
          <p:sp>
            <p:nvSpPr>
              <p:cNvPr id="22" name="Content Placeholder 2">
                <a:extLst>
                  <a:ext uri="{FF2B5EF4-FFF2-40B4-BE49-F238E27FC236}">
                    <a16:creationId xmlns:a16="http://schemas.microsoft.com/office/drawing/2014/main" id="{8A52984E-404D-A041-5E14-C438A58CDFE0}"/>
                  </a:ext>
                </a:extLst>
              </p:cNvPr>
              <p:cNvSpPr txBox="1">
                <a:spLocks/>
              </p:cNvSpPr>
              <p:nvPr/>
            </p:nvSpPr>
            <p:spPr>
              <a:xfrm>
                <a:off x="7657575" y="3837726"/>
                <a:ext cx="4156460" cy="9005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latin typeface="Calibri" panose="020F0502020204030204" pitchFamily="34" charset="0"/>
                    <a:ea typeface="+mn-lt"/>
                    <a:cs typeface="Calibri" panose="020F0502020204030204" pitchFamily="34" charset="0"/>
                  </a:rPr>
                  <a:t>This analysis was </a:t>
                </a:r>
                <a:r>
                  <a:rPr lang="en-US" sz="1800" b="1">
                    <a:latin typeface="Calibri" panose="020F0502020204030204" pitchFamily="34" charset="0"/>
                    <a:ea typeface="+mn-lt"/>
                    <a:cs typeface="Calibri" panose="020F0502020204030204" pitchFamily="34" charset="0"/>
                  </a:rPr>
                  <a:t>limited to tweets from ISIS supporters</a:t>
                </a:r>
                <a:r>
                  <a:rPr lang="en-US" sz="1800">
                    <a:latin typeface="Calibri" panose="020F0502020204030204" pitchFamily="34" charset="0"/>
                    <a:ea typeface="+mn-lt"/>
                    <a:cs typeface="Calibri" panose="020F0502020204030204" pitchFamily="34" charset="0"/>
                  </a:rPr>
                  <a:t>.</a:t>
                </a:r>
              </a:p>
            </p:txBody>
          </p:sp>
          <p:sp>
            <p:nvSpPr>
              <p:cNvPr id="23" name="Content Placeholder 2">
                <a:extLst>
                  <a:ext uri="{FF2B5EF4-FFF2-40B4-BE49-F238E27FC236}">
                    <a16:creationId xmlns:a16="http://schemas.microsoft.com/office/drawing/2014/main" id="{5B36871B-230D-E86E-2061-DF9FCA91487D}"/>
                  </a:ext>
                </a:extLst>
              </p:cNvPr>
              <p:cNvSpPr txBox="1">
                <a:spLocks/>
              </p:cNvSpPr>
              <p:nvPr/>
            </p:nvSpPr>
            <p:spPr>
              <a:xfrm>
                <a:off x="6564172" y="4725306"/>
                <a:ext cx="1531039" cy="6176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latin typeface="Calibri" panose="020F0502020204030204" pitchFamily="34" charset="0"/>
                    <a:ea typeface="+mn-lt"/>
                    <a:cs typeface="Calibri" panose="020F0502020204030204" pitchFamily="34" charset="0"/>
                  </a:rPr>
                  <a:t>FUTURE STUDY:</a:t>
                </a:r>
                <a:endParaRPr lang="en-US" sz="1800">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985871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Different coloured question marks">
            <a:extLst>
              <a:ext uri="{FF2B5EF4-FFF2-40B4-BE49-F238E27FC236}">
                <a16:creationId xmlns:a16="http://schemas.microsoft.com/office/drawing/2014/main" id="{7CAD804D-0D87-B144-D0DD-A6074B48B8D0}"/>
              </a:ext>
            </a:extLst>
          </p:cNvPr>
          <p:cNvPicPr>
            <a:picLocks noChangeAspect="1"/>
          </p:cNvPicPr>
          <p:nvPr/>
        </p:nvPicPr>
        <p:blipFill>
          <a:blip r:embed="rId2">
            <a:alphaModFix amt="60000"/>
          </a:blip>
          <a:srcRect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52146110-C990-EF71-0DE5-92B391BA9384}"/>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Thank you!</a:t>
            </a:r>
          </a:p>
        </p:txBody>
      </p:sp>
      <p:sp>
        <p:nvSpPr>
          <p:cNvPr id="3" name="Content Placeholder 2">
            <a:extLst>
              <a:ext uri="{FF2B5EF4-FFF2-40B4-BE49-F238E27FC236}">
                <a16:creationId xmlns:a16="http://schemas.microsoft.com/office/drawing/2014/main" id="{B50FCFD8-15B6-9D9A-CCBA-7AD99BD176AA}"/>
              </a:ext>
            </a:extLst>
          </p:cNvPr>
          <p:cNvSpPr>
            <a:spLocks noGrp="1"/>
          </p:cNvSpPr>
          <p:nvPr>
            <p:ph type="body" idx="1"/>
          </p:nvPr>
        </p:nvSpPr>
        <p:spPr>
          <a:xfrm>
            <a:off x="838200" y="4072040"/>
            <a:ext cx="10515600" cy="1384310"/>
          </a:xfrm>
        </p:spPr>
        <p:txBody>
          <a:bodyPr vert="horz" lIns="91440" tIns="45720" rIns="91440" bIns="45720" rtlCol="0">
            <a:normAutofit/>
          </a:bodyPr>
          <a:lstStyle/>
          <a:p>
            <a:pPr algn="ctr"/>
            <a:r>
              <a:rPr lang="en-US">
                <a:solidFill>
                  <a:srgbClr val="FFFFFF"/>
                </a:solidFill>
              </a:rPr>
              <a:t>Any questions?</a:t>
            </a:r>
          </a:p>
        </p:txBody>
      </p:sp>
    </p:spTree>
    <p:extLst>
      <p:ext uri="{BB962C8B-B14F-4D97-AF65-F5344CB8AC3E}">
        <p14:creationId xmlns:p14="http://schemas.microsoft.com/office/powerpoint/2010/main" val="139911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C2B9-BA78-4CBC-BFED-5EB49ADA4D3F}"/>
              </a:ext>
            </a:extLst>
          </p:cNvPr>
          <p:cNvSpPr>
            <a:spLocks noGrp="1"/>
          </p:cNvSpPr>
          <p:nvPr>
            <p:ph type="title"/>
          </p:nvPr>
        </p:nvSpPr>
        <p:spPr/>
        <p:txBody>
          <a:bodyPr>
            <a:normAutofit/>
          </a:bodyPr>
          <a:lstStyle/>
          <a:p>
            <a:r>
              <a:rPr lang="en-US" sz="3200" b="1">
                <a:latin typeface="Calibri" panose="020F0502020204030204" pitchFamily="34" charset="0"/>
                <a:cs typeface="Calibri" panose="020F0502020204030204" pitchFamily="34" charset="0"/>
              </a:rPr>
              <a:t>PROJECT OBJECTIVES AND TASKS</a:t>
            </a:r>
            <a:endParaRPr lang="en-US" sz="3200">
              <a:latin typeface="Calibri" panose="020F0502020204030204" pitchFamily="34" charset="0"/>
              <a:cs typeface="Calibri" panose="020F0502020204030204" pitchFamily="34" charset="0"/>
            </a:endParaRPr>
          </a:p>
        </p:txBody>
      </p:sp>
      <p:sp>
        <p:nvSpPr>
          <p:cNvPr id="10" name="Rectangle 9"/>
          <p:cNvSpPr/>
          <p:nvPr/>
        </p:nvSpPr>
        <p:spPr>
          <a:xfrm>
            <a:off x="838200" y="1442943"/>
            <a:ext cx="10706100" cy="369332"/>
          </a:xfrm>
          <a:prstGeom prst="rect">
            <a:avLst/>
          </a:prstGeom>
        </p:spPr>
        <p:txBody>
          <a:bodyPr wrap="square">
            <a:spAutoFit/>
          </a:bodyPr>
          <a:lstStyle/>
          <a:p>
            <a:pPr algn="just"/>
            <a:r>
              <a:rPr lang="en-SG">
                <a:latin typeface="Calibri" panose="020F0502020204030204" pitchFamily="34" charset="0"/>
                <a:cs typeface="Calibri" panose="020F0502020204030204" pitchFamily="34" charset="0"/>
              </a:rPr>
              <a:t>The main objective of this project is to perform sentiment and topic analysis on the </a:t>
            </a:r>
            <a:r>
              <a:rPr lang="en-SG" err="1">
                <a:latin typeface="Calibri" panose="020F0502020204030204" pitchFamily="34" charset="0"/>
                <a:cs typeface="Calibri" panose="020F0502020204030204" pitchFamily="34" charset="0"/>
              </a:rPr>
              <a:t>isis</a:t>
            </a:r>
            <a:r>
              <a:rPr lang="en-SG">
                <a:latin typeface="Calibri" panose="020F0502020204030204" pitchFamily="34" charset="0"/>
                <a:cs typeface="Calibri" panose="020F0502020204030204" pitchFamily="34" charset="0"/>
              </a:rPr>
              <a:t>-related tweets dataset. </a:t>
            </a:r>
          </a:p>
        </p:txBody>
      </p:sp>
      <p:grpSp>
        <p:nvGrpSpPr>
          <p:cNvPr id="37" name="Group 36"/>
          <p:cNvGrpSpPr/>
          <p:nvPr/>
        </p:nvGrpSpPr>
        <p:grpSpPr>
          <a:xfrm>
            <a:off x="428852" y="2118093"/>
            <a:ext cx="6255221" cy="3792354"/>
            <a:chOff x="644893" y="2233061"/>
            <a:chExt cx="6255221" cy="3792354"/>
          </a:xfrm>
        </p:grpSpPr>
        <p:sp>
          <p:nvSpPr>
            <p:cNvPr id="20" name="Rounded Rectangle 19"/>
            <p:cNvSpPr/>
            <p:nvPr/>
          </p:nvSpPr>
          <p:spPr>
            <a:xfrm>
              <a:off x="644893" y="2233061"/>
              <a:ext cx="5688530" cy="3792354"/>
            </a:xfrm>
            <a:prstGeom prst="roundRect">
              <a:avLst>
                <a:gd name="adj" fmla="val 82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838200" y="4936768"/>
              <a:ext cx="5264217" cy="830997"/>
            </a:xfrm>
            <a:prstGeom prst="rect">
              <a:avLst/>
            </a:prstGeom>
          </p:spPr>
          <p:txBody>
            <a:bodyPr wrap="square">
              <a:spAutoFit/>
            </a:bodyPr>
            <a:lstStyle/>
            <a:p>
              <a:r>
                <a:rPr lang="en-SG" sz="1600">
                  <a:solidFill>
                    <a:schemeClr val="accent1">
                      <a:lumMod val="20000"/>
                      <a:lumOff val="80000"/>
                    </a:schemeClr>
                  </a:solidFill>
                  <a:latin typeface="Calibri" panose="020F0502020204030204" pitchFamily="34" charset="0"/>
                  <a:cs typeface="Calibri" panose="020F0502020204030204" pitchFamily="34" charset="0"/>
                </a:rPr>
                <a:t>by leveraging different tools such as </a:t>
              </a:r>
            </a:p>
            <a:p>
              <a:r>
                <a:rPr lang="en-SG" sz="1600" b="1">
                  <a:solidFill>
                    <a:schemeClr val="accent1">
                      <a:lumMod val="20000"/>
                      <a:lumOff val="80000"/>
                    </a:schemeClr>
                  </a:solidFill>
                  <a:latin typeface="Calibri" panose="020F0502020204030204" pitchFamily="34" charset="0"/>
                  <a:cs typeface="Calibri" panose="020F0502020204030204" pitchFamily="34" charset="0"/>
                </a:rPr>
                <a:t>VADER, AFINN and a pre-trained </a:t>
              </a:r>
              <a:r>
                <a:rPr lang="en-SG" sz="1600" b="1" err="1">
                  <a:solidFill>
                    <a:schemeClr val="accent1">
                      <a:lumMod val="20000"/>
                      <a:lumOff val="80000"/>
                    </a:schemeClr>
                  </a:solidFill>
                  <a:latin typeface="Calibri" panose="020F0502020204030204" pitchFamily="34" charset="0"/>
                  <a:cs typeface="Calibri" panose="020F0502020204030204" pitchFamily="34" charset="0"/>
                </a:rPr>
                <a:t>BERTweet</a:t>
              </a:r>
              <a:r>
                <a:rPr lang="en-SG" sz="1600" b="1">
                  <a:solidFill>
                    <a:schemeClr val="accent1">
                      <a:lumMod val="20000"/>
                      <a:lumOff val="80000"/>
                    </a:schemeClr>
                  </a:solidFill>
                  <a:latin typeface="Calibri" panose="020F0502020204030204" pitchFamily="34" charset="0"/>
                  <a:cs typeface="Calibri" panose="020F0502020204030204" pitchFamily="34" charset="0"/>
                </a:rPr>
                <a:t> language model</a:t>
              </a:r>
              <a:r>
                <a:rPr lang="en-SG" sz="1600">
                  <a:solidFill>
                    <a:schemeClr val="accent1">
                      <a:lumMod val="20000"/>
                      <a:lumOff val="80000"/>
                    </a:schemeClr>
                  </a:solidFill>
                  <a:latin typeface="Calibri" panose="020F0502020204030204" pitchFamily="34" charset="0"/>
                  <a:cs typeface="Calibri" panose="020F0502020204030204" pitchFamily="34" charset="0"/>
                </a:rPr>
                <a:t> </a:t>
              </a:r>
            </a:p>
            <a:p>
              <a:r>
                <a:rPr lang="en-SG" sz="1600">
                  <a:solidFill>
                    <a:schemeClr val="accent1">
                      <a:lumMod val="20000"/>
                      <a:lumOff val="80000"/>
                    </a:schemeClr>
                  </a:solidFill>
                  <a:latin typeface="Calibri" panose="020F0502020204030204" pitchFamily="34" charset="0"/>
                  <a:cs typeface="Calibri" panose="020F0502020204030204" pitchFamily="34" charset="0"/>
                </a:rPr>
                <a:t>for our analysis.</a:t>
              </a:r>
            </a:p>
          </p:txBody>
        </p:sp>
        <p:sp>
          <p:nvSpPr>
            <p:cNvPr id="16" name="Oval 15"/>
            <p:cNvSpPr/>
            <p:nvPr/>
          </p:nvSpPr>
          <p:spPr>
            <a:xfrm>
              <a:off x="915202" y="3202782"/>
              <a:ext cx="1467630" cy="1467630"/>
            </a:xfrm>
            <a:prstGeom prst="ellipse">
              <a:avLst/>
            </a:prstGeom>
            <a:solidFill>
              <a:srgbClr val="44C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POSITIVE</a:t>
              </a:r>
            </a:p>
          </p:txBody>
        </p:sp>
        <p:sp>
          <p:nvSpPr>
            <p:cNvPr id="18" name="Oval 17"/>
            <p:cNvSpPr/>
            <p:nvPr/>
          </p:nvSpPr>
          <p:spPr>
            <a:xfrm>
              <a:off x="2782857" y="3175316"/>
              <a:ext cx="1467630" cy="1467630"/>
            </a:xfrm>
            <a:prstGeom prst="ellipse">
              <a:avLst/>
            </a:prstGeom>
            <a:solidFill>
              <a:srgbClr val="0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NEGATIVE</a:t>
              </a:r>
            </a:p>
          </p:txBody>
        </p:sp>
        <p:sp>
          <p:nvSpPr>
            <p:cNvPr id="19" name="Oval 18"/>
            <p:cNvSpPr/>
            <p:nvPr/>
          </p:nvSpPr>
          <p:spPr>
            <a:xfrm>
              <a:off x="4650512" y="3162122"/>
              <a:ext cx="1467630" cy="1467630"/>
            </a:xfrm>
            <a:prstGeom prst="ellipse">
              <a:avLst/>
            </a:prstGeom>
            <a:solidFill>
              <a:srgbClr val="00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NEUTRAL</a:t>
              </a:r>
            </a:p>
          </p:txBody>
        </p:sp>
        <p:sp>
          <p:nvSpPr>
            <p:cNvPr id="17" name="Rectangle 16"/>
            <p:cNvSpPr/>
            <p:nvPr/>
          </p:nvSpPr>
          <p:spPr>
            <a:xfrm>
              <a:off x="838200" y="2597871"/>
              <a:ext cx="5352106" cy="338554"/>
            </a:xfrm>
            <a:prstGeom prst="rect">
              <a:avLst/>
            </a:prstGeom>
          </p:spPr>
          <p:txBody>
            <a:bodyPr wrap="none">
              <a:spAutoFit/>
            </a:bodyPr>
            <a:lstStyle/>
            <a:p>
              <a:r>
                <a:rPr lang="en-SG" sz="1600">
                  <a:solidFill>
                    <a:schemeClr val="accent1">
                      <a:lumMod val="20000"/>
                      <a:lumOff val="80000"/>
                    </a:schemeClr>
                  </a:solidFill>
                  <a:latin typeface="Calibri" panose="020F0502020204030204" pitchFamily="34" charset="0"/>
                  <a:cs typeface="Calibri" panose="020F0502020204030204" pitchFamily="34" charset="0"/>
                </a:rPr>
                <a:t>The aim is to classify the tweets into three primary categories:</a:t>
              </a:r>
              <a:endParaRPr lang="en-SG" sz="1600">
                <a:solidFill>
                  <a:schemeClr val="accent1">
                    <a:lumMod val="20000"/>
                    <a:lumOff val="80000"/>
                  </a:schemeClr>
                </a:solidFill>
              </a:endParaRPr>
            </a:p>
          </p:txBody>
        </p:sp>
        <p:sp>
          <p:nvSpPr>
            <p:cNvPr id="21" name="Arrow: Down 25">
              <a:extLst>
                <a:ext uri="{FF2B5EF4-FFF2-40B4-BE49-F238E27FC236}">
                  <a16:creationId xmlns:a16="http://schemas.microsoft.com/office/drawing/2014/main" id="{85A05352-FC5A-1694-AF3C-33AA32FFC75B}"/>
                </a:ext>
              </a:extLst>
            </p:cNvPr>
            <p:cNvSpPr/>
            <p:nvPr/>
          </p:nvSpPr>
          <p:spPr>
            <a:xfrm rot="16200000">
              <a:off x="6122457" y="3774334"/>
              <a:ext cx="845506" cy="70980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258512" y="2118093"/>
            <a:ext cx="4476958" cy="3909373"/>
            <a:chOff x="7258512" y="2514977"/>
            <a:chExt cx="4476958" cy="3909373"/>
          </a:xfrm>
        </p:grpSpPr>
        <p:sp>
          <p:nvSpPr>
            <p:cNvPr id="22" name="Rectangle 21"/>
            <p:cNvSpPr/>
            <p:nvPr/>
          </p:nvSpPr>
          <p:spPr>
            <a:xfrm>
              <a:off x="7258512" y="2514977"/>
              <a:ext cx="4476958" cy="830997"/>
            </a:xfrm>
            <a:prstGeom prst="rect">
              <a:avLst/>
            </a:prstGeom>
          </p:spPr>
          <p:txBody>
            <a:bodyPr wrap="square">
              <a:spAutoFit/>
            </a:bodyPr>
            <a:lstStyle/>
            <a:p>
              <a:pPr algn="just"/>
              <a:r>
                <a:rPr lang="en-SG" sz="1600">
                  <a:latin typeface="Calibri" panose="020F0502020204030204" pitchFamily="34" charset="0"/>
                  <a:cs typeface="Calibri" panose="020F0502020204030204" pitchFamily="34" charset="0"/>
                </a:rPr>
                <a:t>From this classification, tweets will undergo further analysis to determine if they fall into more specific topics, such as :</a:t>
              </a:r>
            </a:p>
          </p:txBody>
        </p:sp>
        <p:sp>
          <p:nvSpPr>
            <p:cNvPr id="31" name="Rounded Rectangle 30"/>
            <p:cNvSpPr/>
            <p:nvPr/>
          </p:nvSpPr>
          <p:spPr>
            <a:xfrm>
              <a:off x="7258512" y="3511669"/>
              <a:ext cx="1570590" cy="802954"/>
            </a:xfrm>
            <a:prstGeom prst="roundRect">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PROPAGANDA</a:t>
              </a:r>
            </a:p>
          </p:txBody>
        </p:sp>
        <p:sp>
          <p:nvSpPr>
            <p:cNvPr id="32" name="Rounded Rectangle 31"/>
            <p:cNvSpPr/>
            <p:nvPr/>
          </p:nvSpPr>
          <p:spPr>
            <a:xfrm>
              <a:off x="8905461" y="3511669"/>
              <a:ext cx="844826" cy="802954"/>
            </a:xfrm>
            <a:prstGeom prst="roundRect">
              <a:avLst/>
            </a:prstGeom>
            <a:solidFill>
              <a:srgbClr val="C31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HATE</a:t>
              </a:r>
            </a:p>
          </p:txBody>
        </p:sp>
        <p:sp>
          <p:nvSpPr>
            <p:cNvPr id="33" name="Rounded Rectangle 32"/>
            <p:cNvSpPr/>
            <p:nvPr/>
          </p:nvSpPr>
          <p:spPr>
            <a:xfrm>
              <a:off x="9819861" y="3511669"/>
              <a:ext cx="1915609" cy="802954"/>
            </a:xfrm>
            <a:prstGeom prst="roundRect">
              <a:avLst/>
            </a:prstGeom>
            <a:solidFill>
              <a:srgbClr val="00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PLANNED ATTACKS</a:t>
              </a:r>
              <a:endParaRPr lang="en-SG" sz="1400" b="1" i="1">
                <a:latin typeface="Calibri" panose="020F0502020204030204" pitchFamily="34" charset="0"/>
                <a:cs typeface="Calibri" panose="020F0502020204030204" pitchFamily="34" charset="0"/>
              </a:endParaRPr>
            </a:p>
          </p:txBody>
        </p:sp>
        <p:sp>
          <p:nvSpPr>
            <p:cNvPr id="34" name="Rounded Rectangle 33"/>
            <p:cNvSpPr/>
            <p:nvPr/>
          </p:nvSpPr>
          <p:spPr>
            <a:xfrm>
              <a:off x="7258512" y="4391956"/>
              <a:ext cx="4476958" cy="802954"/>
            </a:xfrm>
            <a:prstGeom prst="roundRect">
              <a:avLst/>
            </a:prstGeom>
            <a:solidFill>
              <a:srgbClr val="101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latin typeface="Calibri" panose="020F0502020204030204" pitchFamily="34" charset="0"/>
                  <a:cs typeface="Calibri" panose="020F0502020204030204" pitchFamily="34" charset="0"/>
                </a:rPr>
                <a:t>LATENT DIRICHLET ALLOCATION (LDA)</a:t>
              </a:r>
              <a:br>
                <a:rPr lang="en-SG" sz="1400" b="1">
                  <a:latin typeface="Calibri" panose="020F0502020204030204" pitchFamily="34" charset="0"/>
                  <a:cs typeface="Calibri" panose="020F0502020204030204" pitchFamily="34" charset="0"/>
                </a:rPr>
              </a:br>
              <a:r>
                <a:rPr lang="en-SG" sz="1100" i="1">
                  <a:latin typeface="Calibri" panose="020F0502020204030204" pitchFamily="34" charset="0"/>
                  <a:cs typeface="Calibri" panose="020F0502020204030204" pitchFamily="34" charset="0"/>
                </a:rPr>
                <a:t>a generative statistical model for text processing</a:t>
              </a:r>
              <a:endParaRPr lang="en-SG" sz="1400" i="1"/>
            </a:p>
          </p:txBody>
        </p:sp>
        <p:sp>
          <p:nvSpPr>
            <p:cNvPr id="36" name="Rectangle 35"/>
            <p:cNvSpPr/>
            <p:nvPr/>
          </p:nvSpPr>
          <p:spPr>
            <a:xfrm>
              <a:off x="7258512" y="5347132"/>
              <a:ext cx="4476958" cy="1077218"/>
            </a:xfrm>
            <a:prstGeom prst="rect">
              <a:avLst/>
            </a:prstGeom>
          </p:spPr>
          <p:txBody>
            <a:bodyPr wrap="square">
              <a:spAutoFit/>
            </a:bodyPr>
            <a:lstStyle/>
            <a:p>
              <a:r>
                <a:rPr lang="en-SG" sz="1600">
                  <a:latin typeface="Calibri" panose="020F0502020204030204" pitchFamily="34" charset="0"/>
                  <a:cs typeface="Calibri" panose="020F0502020204030204" pitchFamily="34" charset="0"/>
                </a:rPr>
                <a:t>This deeper level of topic modelling cover the intent behind certain messages, especially those promoting extremist narratives or encouraging harmful activities.</a:t>
              </a:r>
            </a:p>
          </p:txBody>
        </p:sp>
      </p:grpSp>
    </p:spTree>
    <p:extLst>
      <p:ext uri="{BB962C8B-B14F-4D97-AF65-F5344CB8AC3E}">
        <p14:creationId xmlns:p14="http://schemas.microsoft.com/office/powerpoint/2010/main" val="3728737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F76B2-8AB4-7AC7-FAAA-94FD52BA52E6}"/>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14D8EBA-42E0-233E-7CAC-0B6203820FDA}"/>
              </a:ext>
            </a:extLst>
          </p:cNvPr>
          <p:cNvSpPr/>
          <p:nvPr/>
        </p:nvSpPr>
        <p:spPr>
          <a:xfrm>
            <a:off x="2670048" y="1755648"/>
            <a:ext cx="7242048" cy="160934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alibri" panose="020F0502020204030204" pitchFamily="34" charset="0"/>
                <a:cs typeface="Calibri" panose="020F0502020204030204" pitchFamily="34" charset="0"/>
              </a:rPr>
              <a:t>Lack of expertise in selecting seed words for semi-supervised LDA</a:t>
            </a:r>
          </a:p>
        </p:txBody>
      </p:sp>
      <p:sp>
        <p:nvSpPr>
          <p:cNvPr id="2" name="Title 1">
            <a:extLst>
              <a:ext uri="{FF2B5EF4-FFF2-40B4-BE49-F238E27FC236}">
                <a16:creationId xmlns:a16="http://schemas.microsoft.com/office/drawing/2014/main" id="{630ABA6F-C78C-B0C9-73E0-FC558C02460F}"/>
              </a:ext>
            </a:extLst>
          </p:cNvPr>
          <p:cNvSpPr>
            <a:spLocks noGrp="1"/>
          </p:cNvSpPr>
          <p:nvPr>
            <p:ph type="title"/>
          </p:nvPr>
        </p:nvSpPr>
        <p:spPr>
          <a:xfrm>
            <a:off x="424132" y="74643"/>
            <a:ext cx="7880231" cy="1325563"/>
          </a:xfrm>
        </p:spPr>
        <p:txBody>
          <a:bodyPr>
            <a:normAutofit/>
          </a:bodyPr>
          <a:lstStyle/>
          <a:p>
            <a:r>
              <a:rPr lang="en-US" sz="3200" b="1">
                <a:latin typeface="Calibri" panose="020F0502020204030204" pitchFamily="34" charset="0"/>
                <a:cs typeface="Calibri" panose="020F0502020204030204" pitchFamily="34" charset="0"/>
              </a:rPr>
              <a:t>GROUP REFLECTION</a:t>
            </a:r>
            <a:endParaRPr lang="en-US" sz="320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B9ADF1AD-2058-F3CB-B0E6-BB1FF5D94CCB}"/>
              </a:ext>
            </a:extLst>
          </p:cNvPr>
          <p:cNvSpPr/>
          <p:nvPr/>
        </p:nvSpPr>
        <p:spPr>
          <a:xfrm>
            <a:off x="2029968" y="2060448"/>
            <a:ext cx="914400" cy="932688"/>
          </a:xfrm>
          <a:prstGeom prst="ellipse">
            <a:avLst/>
          </a:prstGeom>
          <a:solidFill>
            <a:srgbClr val="64B2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3200" b="1"/>
              <a:t>1</a:t>
            </a:r>
          </a:p>
        </p:txBody>
      </p:sp>
      <p:sp>
        <p:nvSpPr>
          <p:cNvPr id="9" name="Rectangle: Rounded Corners 8">
            <a:extLst>
              <a:ext uri="{FF2B5EF4-FFF2-40B4-BE49-F238E27FC236}">
                <a16:creationId xmlns:a16="http://schemas.microsoft.com/office/drawing/2014/main" id="{5CA95E16-1F93-32A6-15B5-E1E3680DF32F}"/>
              </a:ext>
            </a:extLst>
          </p:cNvPr>
          <p:cNvSpPr/>
          <p:nvPr/>
        </p:nvSpPr>
        <p:spPr>
          <a:xfrm>
            <a:off x="2670048" y="3938016"/>
            <a:ext cx="7242048" cy="160934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alibri" panose="020F0502020204030204" pitchFamily="34" charset="0"/>
                <a:cs typeface="Calibri" panose="020F0502020204030204" pitchFamily="34" charset="0"/>
              </a:rPr>
              <a:t>Decision on treatment of foreign language. </a:t>
            </a:r>
          </a:p>
        </p:txBody>
      </p:sp>
      <p:sp>
        <p:nvSpPr>
          <p:cNvPr id="19" name="Oval 18">
            <a:extLst>
              <a:ext uri="{FF2B5EF4-FFF2-40B4-BE49-F238E27FC236}">
                <a16:creationId xmlns:a16="http://schemas.microsoft.com/office/drawing/2014/main" id="{0FB795BE-2FF1-01A2-ABEE-C5D6EFBF7A92}"/>
              </a:ext>
            </a:extLst>
          </p:cNvPr>
          <p:cNvSpPr/>
          <p:nvPr/>
        </p:nvSpPr>
        <p:spPr>
          <a:xfrm>
            <a:off x="2084832" y="4276344"/>
            <a:ext cx="914400" cy="932688"/>
          </a:xfrm>
          <a:prstGeom prst="ellipse">
            <a:avLst/>
          </a:prstGeom>
          <a:solidFill>
            <a:srgbClr val="64B2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3200" b="1"/>
              <a:t>2</a:t>
            </a:r>
          </a:p>
        </p:txBody>
      </p:sp>
    </p:spTree>
    <p:extLst>
      <p:ext uri="{BB962C8B-B14F-4D97-AF65-F5344CB8AC3E}">
        <p14:creationId xmlns:p14="http://schemas.microsoft.com/office/powerpoint/2010/main" val="2123521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A6E0-1F2C-4C75-CB88-6DF4CFE2179C}"/>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Individual Reflection for Submission Only</a:t>
            </a:r>
          </a:p>
        </p:txBody>
      </p:sp>
      <p:sp>
        <p:nvSpPr>
          <p:cNvPr id="3" name="Text Placeholder 2">
            <a:extLst>
              <a:ext uri="{FF2B5EF4-FFF2-40B4-BE49-F238E27FC236}">
                <a16:creationId xmlns:a16="http://schemas.microsoft.com/office/drawing/2014/main" id="{1631D01D-B17B-BE41-424E-8CC473CF88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4551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57DC-0D09-DE3B-C029-3AED11513D09}"/>
              </a:ext>
            </a:extLst>
          </p:cNvPr>
          <p:cNvSpPr>
            <a:spLocks noGrp="1"/>
          </p:cNvSpPr>
          <p:nvPr>
            <p:ph type="title"/>
          </p:nvPr>
        </p:nvSpPr>
        <p:spPr>
          <a:xfrm>
            <a:off x="838200" y="227965"/>
            <a:ext cx="10515600" cy="1325563"/>
          </a:xfrm>
        </p:spPr>
        <p:txBody>
          <a:bodyPr/>
          <a:lstStyle/>
          <a:p>
            <a:r>
              <a:rPr lang="en-US" b="1">
                <a:latin typeface="Calibri" panose="020F0502020204030204" pitchFamily="34" charset="0"/>
                <a:cs typeface="Calibri" panose="020F0502020204030204" pitchFamily="34" charset="0"/>
              </a:rPr>
              <a:t>LORIELLE'S REFLECTION</a:t>
            </a:r>
          </a:p>
        </p:txBody>
      </p:sp>
      <p:graphicFrame>
        <p:nvGraphicFramePr>
          <p:cNvPr id="34" name="Content Placeholder 3">
            <a:extLst>
              <a:ext uri="{FF2B5EF4-FFF2-40B4-BE49-F238E27FC236}">
                <a16:creationId xmlns:a16="http://schemas.microsoft.com/office/drawing/2014/main" id="{A197E329-3749-2A05-FFA8-BF03CF33354C}"/>
              </a:ext>
            </a:extLst>
          </p:cNvPr>
          <p:cNvGraphicFramePr>
            <a:graphicFrameLocks noGrp="1"/>
          </p:cNvGraphicFramePr>
          <p:nvPr>
            <p:ph idx="1"/>
            <p:extLst>
              <p:ext uri="{D42A27DB-BD31-4B8C-83A1-F6EECF244321}">
                <p14:modId xmlns:p14="http://schemas.microsoft.com/office/powerpoint/2010/main" val="1972085389"/>
              </p:ext>
            </p:extLst>
          </p:nvPr>
        </p:nvGraphicFramePr>
        <p:xfrm>
          <a:off x="905256" y="1435608"/>
          <a:ext cx="10448544" cy="4898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3642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ADF0-7EDB-7ED7-02AD-03F40A741712}"/>
              </a:ext>
            </a:extLst>
          </p:cNvPr>
          <p:cNvSpPr>
            <a:spLocks noGrp="1"/>
          </p:cNvSpPr>
          <p:nvPr>
            <p:ph type="title"/>
          </p:nvPr>
        </p:nvSpPr>
        <p:spPr>
          <a:xfrm>
            <a:off x="838200" y="293238"/>
            <a:ext cx="10515600" cy="757658"/>
          </a:xfrm>
        </p:spPr>
        <p:txBody>
          <a:bodyPr/>
          <a:lstStyle/>
          <a:p>
            <a:r>
              <a:rPr lang="en-US" b="1">
                <a:latin typeface="Calibri" panose="020F0502020204030204" pitchFamily="34" charset="0"/>
                <a:cs typeface="Calibri" panose="020F0502020204030204" pitchFamily="34" charset="0"/>
              </a:rPr>
              <a:t>SHAO FEI'S REFLECTION</a:t>
            </a:r>
          </a:p>
        </p:txBody>
      </p:sp>
      <p:graphicFrame>
        <p:nvGraphicFramePr>
          <p:cNvPr id="4" name="Content Placeholder 3">
            <a:extLst>
              <a:ext uri="{FF2B5EF4-FFF2-40B4-BE49-F238E27FC236}">
                <a16:creationId xmlns:a16="http://schemas.microsoft.com/office/drawing/2014/main" id="{A6F96CB2-590D-61BC-BFF1-09C2B7536546}"/>
              </a:ext>
            </a:extLst>
          </p:cNvPr>
          <p:cNvGraphicFramePr>
            <a:graphicFrameLocks noGrp="1"/>
          </p:cNvGraphicFramePr>
          <p:nvPr>
            <p:ph idx="1"/>
            <p:extLst>
              <p:ext uri="{D42A27DB-BD31-4B8C-83A1-F6EECF244321}">
                <p14:modId xmlns:p14="http://schemas.microsoft.com/office/powerpoint/2010/main" val="3492858482"/>
              </p:ext>
            </p:extLst>
          </p:nvPr>
        </p:nvGraphicFramePr>
        <p:xfrm>
          <a:off x="838200" y="1063626"/>
          <a:ext cx="10515600" cy="540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6367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ADF0-7EDB-7ED7-02AD-03F40A741712}"/>
              </a:ext>
            </a:extLst>
          </p:cNvPr>
          <p:cNvSpPr>
            <a:spLocks noGrp="1"/>
          </p:cNvSpPr>
          <p:nvPr>
            <p:ph type="title"/>
          </p:nvPr>
        </p:nvSpPr>
        <p:spPr>
          <a:xfrm>
            <a:off x="838200" y="293238"/>
            <a:ext cx="10368873" cy="644018"/>
          </a:xfrm>
        </p:spPr>
        <p:txBody>
          <a:bodyPr>
            <a:normAutofit fontScale="90000"/>
          </a:bodyPr>
          <a:lstStyle/>
          <a:p>
            <a:r>
              <a:rPr lang="en-US" b="1">
                <a:latin typeface="Calibri" panose="020F0502020204030204" pitchFamily="34" charset="0"/>
                <a:cs typeface="Calibri" panose="020F0502020204030204" pitchFamily="34" charset="0"/>
              </a:rPr>
              <a:t>SARTHAK'S REFLECTION</a:t>
            </a:r>
          </a:p>
        </p:txBody>
      </p:sp>
      <p:graphicFrame>
        <p:nvGraphicFramePr>
          <p:cNvPr id="4" name="Content Placeholder 3">
            <a:extLst>
              <a:ext uri="{FF2B5EF4-FFF2-40B4-BE49-F238E27FC236}">
                <a16:creationId xmlns:a16="http://schemas.microsoft.com/office/drawing/2014/main" id="{A6F96CB2-590D-61BC-BFF1-09C2B7536546}"/>
              </a:ext>
            </a:extLst>
          </p:cNvPr>
          <p:cNvGraphicFramePr>
            <a:graphicFrameLocks noGrp="1"/>
          </p:cNvGraphicFramePr>
          <p:nvPr>
            <p:ph idx="1"/>
            <p:extLst>
              <p:ext uri="{D42A27DB-BD31-4B8C-83A1-F6EECF244321}">
                <p14:modId xmlns:p14="http://schemas.microsoft.com/office/powerpoint/2010/main" val="1163076888"/>
              </p:ext>
            </p:extLst>
          </p:nvPr>
        </p:nvGraphicFramePr>
        <p:xfrm>
          <a:off x="691473" y="937256"/>
          <a:ext cx="10515600" cy="540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789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DF66-5F19-C406-61DD-B1016049623C}"/>
              </a:ext>
            </a:extLst>
          </p:cNvPr>
          <p:cNvSpPr>
            <a:spLocks noGrp="1"/>
          </p:cNvSpPr>
          <p:nvPr>
            <p:ph type="title"/>
          </p:nvPr>
        </p:nvSpPr>
        <p:spPr>
          <a:xfrm>
            <a:off x="838200" y="0"/>
            <a:ext cx="10515600" cy="1325563"/>
          </a:xfrm>
        </p:spPr>
        <p:txBody>
          <a:bodyPr/>
          <a:lstStyle/>
          <a:p>
            <a:r>
              <a:rPr lang="en-US" b="1"/>
              <a:t>XIUHAO'S REFLECTION</a:t>
            </a:r>
          </a:p>
        </p:txBody>
      </p:sp>
      <p:graphicFrame>
        <p:nvGraphicFramePr>
          <p:cNvPr id="5" name="Content Placeholder 3">
            <a:extLst>
              <a:ext uri="{FF2B5EF4-FFF2-40B4-BE49-F238E27FC236}">
                <a16:creationId xmlns:a16="http://schemas.microsoft.com/office/drawing/2014/main" id="{B68D84BE-3712-B698-19F3-83AF71EB8EFB}"/>
              </a:ext>
            </a:extLst>
          </p:cNvPr>
          <p:cNvGraphicFramePr>
            <a:graphicFrameLocks noGrp="1"/>
          </p:cNvGraphicFramePr>
          <p:nvPr>
            <p:ph idx="1"/>
            <p:extLst>
              <p:ext uri="{D42A27DB-BD31-4B8C-83A1-F6EECF244321}">
                <p14:modId xmlns:p14="http://schemas.microsoft.com/office/powerpoint/2010/main" val="323396789"/>
              </p:ext>
            </p:extLst>
          </p:nvPr>
        </p:nvGraphicFramePr>
        <p:xfrm>
          <a:off x="691473" y="937256"/>
          <a:ext cx="10515600" cy="540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931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452D-A2F4-73BC-239F-D5AAE47A4D33}"/>
              </a:ext>
            </a:extLst>
          </p:cNvPr>
          <p:cNvSpPr>
            <a:spLocks noGrp="1"/>
          </p:cNvSpPr>
          <p:nvPr>
            <p:ph type="title"/>
          </p:nvPr>
        </p:nvSpPr>
        <p:spPr>
          <a:xfrm>
            <a:off x="838200" y="0"/>
            <a:ext cx="10515600" cy="1325563"/>
          </a:xfrm>
        </p:spPr>
        <p:txBody>
          <a:bodyPr/>
          <a:lstStyle/>
          <a:p>
            <a:r>
              <a:rPr lang="en-US" b="1"/>
              <a:t>Cheng </a:t>
            </a:r>
            <a:r>
              <a:rPr lang="en-US" b="1" err="1"/>
              <a:t>En's</a:t>
            </a:r>
            <a:r>
              <a:rPr lang="en-US" b="1"/>
              <a:t> Reflection</a:t>
            </a:r>
          </a:p>
        </p:txBody>
      </p:sp>
      <p:graphicFrame>
        <p:nvGraphicFramePr>
          <p:cNvPr id="5" name="Content Placeholder 3">
            <a:extLst>
              <a:ext uri="{FF2B5EF4-FFF2-40B4-BE49-F238E27FC236}">
                <a16:creationId xmlns:a16="http://schemas.microsoft.com/office/drawing/2014/main" id="{3F2ED63D-8DC3-1AAE-0C62-FF26E8C515C9}"/>
              </a:ext>
            </a:extLst>
          </p:cNvPr>
          <p:cNvGraphicFramePr>
            <a:graphicFrameLocks noGrp="1"/>
          </p:cNvGraphicFramePr>
          <p:nvPr>
            <p:ph idx="1"/>
            <p:extLst>
              <p:ext uri="{D42A27DB-BD31-4B8C-83A1-F6EECF244321}">
                <p14:modId xmlns:p14="http://schemas.microsoft.com/office/powerpoint/2010/main" val="2319530815"/>
              </p:ext>
            </p:extLst>
          </p:nvPr>
        </p:nvGraphicFramePr>
        <p:xfrm>
          <a:off x="838200" y="1063626"/>
          <a:ext cx="10515600" cy="540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336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452D-A2F4-73BC-239F-D5AAE47A4D33}"/>
              </a:ext>
            </a:extLst>
          </p:cNvPr>
          <p:cNvSpPr>
            <a:spLocks noGrp="1"/>
          </p:cNvSpPr>
          <p:nvPr>
            <p:ph type="title"/>
          </p:nvPr>
        </p:nvSpPr>
        <p:spPr>
          <a:xfrm>
            <a:off x="838200" y="0"/>
            <a:ext cx="10515600" cy="1325563"/>
          </a:xfrm>
        </p:spPr>
        <p:txBody>
          <a:bodyPr/>
          <a:lstStyle/>
          <a:p>
            <a:r>
              <a:rPr lang="en-US" b="1">
                <a:latin typeface="Calibri" panose="020F0502020204030204" pitchFamily="34" charset="0"/>
                <a:cs typeface="Calibri" panose="020F0502020204030204" pitchFamily="34" charset="0"/>
              </a:rPr>
              <a:t>WEI JUN'S REFLECTION</a:t>
            </a:r>
          </a:p>
        </p:txBody>
      </p:sp>
      <p:graphicFrame>
        <p:nvGraphicFramePr>
          <p:cNvPr id="5" name="Content Placeholder 3">
            <a:extLst>
              <a:ext uri="{FF2B5EF4-FFF2-40B4-BE49-F238E27FC236}">
                <a16:creationId xmlns:a16="http://schemas.microsoft.com/office/drawing/2014/main" id="{3F2ED63D-8DC3-1AAE-0C62-FF26E8C515C9}"/>
              </a:ext>
            </a:extLst>
          </p:cNvPr>
          <p:cNvGraphicFramePr>
            <a:graphicFrameLocks noGrp="1"/>
          </p:cNvGraphicFramePr>
          <p:nvPr>
            <p:ph idx="1"/>
            <p:extLst>
              <p:ext uri="{D42A27DB-BD31-4B8C-83A1-F6EECF244321}">
                <p14:modId xmlns:p14="http://schemas.microsoft.com/office/powerpoint/2010/main" val="1008080538"/>
              </p:ext>
            </p:extLst>
          </p:nvPr>
        </p:nvGraphicFramePr>
        <p:xfrm>
          <a:off x="897577" y="994353"/>
          <a:ext cx="10453269" cy="540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50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838200" y="4938736"/>
            <a:ext cx="2386263" cy="379446"/>
          </a:xfrm>
          <a:prstGeom prst="rect">
            <a:avLst/>
          </a:prstGeom>
          <a:solidFill>
            <a:srgbClr val="C31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46" name="Rectangle 45"/>
          <p:cNvSpPr/>
          <p:nvPr/>
        </p:nvSpPr>
        <p:spPr>
          <a:xfrm>
            <a:off x="838200" y="3826133"/>
            <a:ext cx="2386263" cy="3794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44" name="Rectangle 43"/>
          <p:cNvSpPr/>
          <p:nvPr/>
        </p:nvSpPr>
        <p:spPr>
          <a:xfrm>
            <a:off x="838200" y="2519203"/>
            <a:ext cx="2386263" cy="379446"/>
          </a:xfrm>
          <a:prstGeom prst="rect">
            <a:avLst/>
          </a:prstGeom>
          <a:solidFill>
            <a:srgbClr val="00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43" name="Rectangle 42"/>
          <p:cNvSpPr/>
          <p:nvPr/>
        </p:nvSpPr>
        <p:spPr>
          <a:xfrm>
            <a:off x="838200" y="1454725"/>
            <a:ext cx="2386263" cy="379446"/>
          </a:xfrm>
          <a:prstGeom prst="rect">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2" name="Title 1">
            <a:extLst>
              <a:ext uri="{FF2B5EF4-FFF2-40B4-BE49-F238E27FC236}">
                <a16:creationId xmlns:a16="http://schemas.microsoft.com/office/drawing/2014/main" id="{2F991624-CF3E-CBF0-EBCA-304979D2FD51}"/>
              </a:ext>
            </a:extLst>
          </p:cNvPr>
          <p:cNvSpPr>
            <a:spLocks noGrp="1"/>
          </p:cNvSpPr>
          <p:nvPr>
            <p:ph type="title"/>
          </p:nvPr>
        </p:nvSpPr>
        <p:spPr>
          <a:xfrm>
            <a:off x="838200" y="375588"/>
            <a:ext cx="10515600" cy="1325563"/>
          </a:xfrm>
        </p:spPr>
        <p:txBody>
          <a:bodyPr>
            <a:normAutofit/>
          </a:bodyPr>
          <a:lstStyle/>
          <a:p>
            <a:r>
              <a:rPr lang="en-US" sz="3200" b="1">
                <a:latin typeface="Calibri" panose="020F0502020204030204" pitchFamily="34" charset="0"/>
                <a:cs typeface="Calibri" panose="020F0502020204030204" pitchFamily="34" charset="0"/>
              </a:rPr>
              <a:t>APPROACH AND RESEARCH METHODOLOGY</a:t>
            </a:r>
            <a:endParaRPr lang="en-US" sz="24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AF39250-32BF-0598-F19A-700B943ECAF6}"/>
              </a:ext>
            </a:extLst>
          </p:cNvPr>
          <p:cNvSpPr>
            <a:spLocks noGrp="1"/>
          </p:cNvSpPr>
          <p:nvPr>
            <p:ph idx="1"/>
          </p:nvPr>
        </p:nvSpPr>
        <p:spPr>
          <a:xfrm>
            <a:off x="838200" y="1512475"/>
            <a:ext cx="4996417" cy="4977638"/>
          </a:xfrm>
        </p:spPr>
        <p:txBody>
          <a:bodyPr vert="horz" lIns="91440" tIns="45720" rIns="91440" bIns="45720" rtlCol="0" anchor="t">
            <a:noAutofit/>
          </a:bodyPr>
          <a:lstStyle/>
          <a:p>
            <a:pPr marL="342900" indent="-342900" algn="just">
              <a:buAutoNum type="arabicPeriod"/>
            </a:pPr>
            <a:r>
              <a:rPr lang="en-SG" sz="1600" b="1">
                <a:solidFill>
                  <a:schemeClr val="bg1"/>
                </a:solidFill>
                <a:latin typeface="Calibri" panose="020F0502020204030204" pitchFamily="34" charset="0"/>
                <a:ea typeface="+mn-lt"/>
                <a:cs typeface="Calibri" panose="020F0502020204030204" pitchFamily="34" charset="0"/>
              </a:rPr>
              <a:t>Data Pre-processing</a:t>
            </a:r>
            <a:endParaRPr lang="en-US" sz="1600">
              <a:solidFill>
                <a:schemeClr val="bg1"/>
              </a:solidFill>
              <a:latin typeface="Calibri" panose="020F0502020204030204" pitchFamily="34" charset="0"/>
              <a:ea typeface="+mn-lt"/>
              <a:cs typeface="Calibri" panose="020F0502020204030204" pitchFamily="34" charset="0"/>
            </a:endParaRPr>
          </a:p>
          <a:p>
            <a:pPr marL="800100" lvl="1" indent="-342900" algn="just">
              <a:buFont typeface="Courier New"/>
              <a:buChar char="o"/>
            </a:pPr>
            <a:r>
              <a:rPr lang="en-SG" sz="1600">
                <a:latin typeface="Calibri" panose="020F0502020204030204" pitchFamily="34" charset="0"/>
                <a:ea typeface="+mn-lt"/>
                <a:cs typeface="Calibri" panose="020F0502020204030204" pitchFamily="34" charset="0"/>
              </a:rPr>
              <a:t>Data cleaning and normalisation, exploratory data analysis (EDA), feature extraction using word embedding </a:t>
            </a:r>
            <a:endParaRPr lang="en-US" sz="1600">
              <a:latin typeface="Calibri" panose="020F0502020204030204" pitchFamily="34" charset="0"/>
              <a:ea typeface="+mn-lt"/>
              <a:cs typeface="Calibri" panose="020F0502020204030204" pitchFamily="34" charset="0"/>
            </a:endParaRPr>
          </a:p>
          <a:p>
            <a:pPr marL="342900" indent="-342900" algn="just">
              <a:buAutoNum type="arabicPeriod"/>
            </a:pPr>
            <a:r>
              <a:rPr lang="en-SG" sz="1600" b="1">
                <a:solidFill>
                  <a:schemeClr val="bg1"/>
                </a:solidFill>
                <a:latin typeface="Calibri" panose="020F0502020204030204" pitchFamily="34" charset="0"/>
                <a:ea typeface="+mn-lt"/>
                <a:cs typeface="Calibri" panose="020F0502020204030204" pitchFamily="34" charset="0"/>
              </a:rPr>
              <a:t>Sentiment Analysis</a:t>
            </a:r>
            <a:endParaRPr lang="en-US" sz="1600">
              <a:solidFill>
                <a:schemeClr val="bg1"/>
              </a:solidFill>
              <a:latin typeface="Calibri" panose="020F0502020204030204" pitchFamily="34" charset="0"/>
              <a:ea typeface="+mn-lt"/>
              <a:cs typeface="Calibri" panose="020F0502020204030204" pitchFamily="34" charset="0"/>
            </a:endParaRPr>
          </a:p>
          <a:p>
            <a:pPr marL="800100" lvl="1" indent="-342900" algn="just">
              <a:buFont typeface="Courier New"/>
              <a:buChar char="o"/>
            </a:pPr>
            <a:r>
              <a:rPr lang="en-SG" sz="1600">
                <a:latin typeface="Calibri" panose="020F0502020204030204" pitchFamily="34" charset="0"/>
                <a:ea typeface="+mn-lt"/>
                <a:cs typeface="Calibri" panose="020F0502020204030204" pitchFamily="34" charset="0"/>
              </a:rPr>
              <a:t>Label tweets using VADER, AFINN and </a:t>
            </a:r>
            <a:r>
              <a:rPr lang="en-SG" sz="1600" err="1">
                <a:latin typeface="Calibri" panose="020F0502020204030204" pitchFamily="34" charset="0"/>
                <a:ea typeface="+mn-lt"/>
                <a:cs typeface="Calibri" panose="020F0502020204030204" pitchFamily="34" charset="0"/>
              </a:rPr>
              <a:t>BERTweet</a:t>
            </a:r>
            <a:r>
              <a:rPr lang="en-SG" sz="1600">
                <a:latin typeface="Calibri" panose="020F0502020204030204" pitchFamily="34" charset="0"/>
                <a:ea typeface="+mn-lt"/>
                <a:cs typeface="Calibri" panose="020F0502020204030204" pitchFamily="34" charset="0"/>
              </a:rPr>
              <a:t> into based on sentiments (Positive, Negative, Neutral), then performing additional EDA on respective results</a:t>
            </a:r>
            <a:endParaRPr lang="en-US" sz="1600">
              <a:latin typeface="Calibri" panose="020F0502020204030204" pitchFamily="34" charset="0"/>
              <a:ea typeface="+mn-lt"/>
              <a:cs typeface="Calibri" panose="020F0502020204030204" pitchFamily="34" charset="0"/>
            </a:endParaRPr>
          </a:p>
          <a:p>
            <a:pPr marL="342900" indent="-342900" algn="just">
              <a:buAutoNum type="arabicPeriod"/>
            </a:pPr>
            <a:r>
              <a:rPr lang="en-SG" sz="1600" b="1">
                <a:solidFill>
                  <a:schemeClr val="bg1"/>
                </a:solidFill>
                <a:latin typeface="Calibri" panose="020F0502020204030204" pitchFamily="34" charset="0"/>
                <a:ea typeface="+mn-lt"/>
                <a:cs typeface="Calibri" panose="020F0502020204030204" pitchFamily="34" charset="0"/>
              </a:rPr>
              <a:t>Topic Modelling</a:t>
            </a:r>
            <a:endParaRPr lang="en-US" sz="1600">
              <a:solidFill>
                <a:schemeClr val="bg1"/>
              </a:solidFill>
              <a:latin typeface="Calibri" panose="020F0502020204030204" pitchFamily="34" charset="0"/>
              <a:ea typeface="+mn-lt"/>
              <a:cs typeface="Calibri" panose="020F0502020204030204" pitchFamily="34" charset="0"/>
            </a:endParaRPr>
          </a:p>
          <a:p>
            <a:pPr marL="800100" lvl="1" indent="-342900" algn="just">
              <a:buFont typeface="Courier New" panose="020B0604020202020204" pitchFamily="34" charset="0"/>
              <a:buChar char="o"/>
            </a:pPr>
            <a:r>
              <a:rPr lang="en-SG" sz="1600">
                <a:latin typeface="Calibri" panose="020F0502020204030204" pitchFamily="34" charset="0"/>
                <a:ea typeface="+mn-lt"/>
                <a:cs typeface="Calibri" panose="020F0502020204030204" pitchFamily="34" charset="0"/>
              </a:rPr>
              <a:t>(1) Semi-supervised learning  with pre-defined seed topics in LDA.</a:t>
            </a:r>
            <a:endParaRPr lang="en-US" sz="1600">
              <a:latin typeface="Calibri" panose="020F0502020204030204" pitchFamily="34" charset="0"/>
              <a:ea typeface="+mn-lt"/>
              <a:cs typeface="Calibri" panose="020F0502020204030204" pitchFamily="34" charset="0"/>
            </a:endParaRPr>
          </a:p>
          <a:p>
            <a:pPr marL="800100" lvl="1" indent="-342900" algn="just">
              <a:buFont typeface="Courier New" panose="020B0604020202020204" pitchFamily="34" charset="0"/>
              <a:buChar char="o"/>
            </a:pPr>
            <a:r>
              <a:rPr lang="en-SG" sz="1600">
                <a:latin typeface="Calibri" panose="020F0502020204030204" pitchFamily="34" charset="0"/>
                <a:ea typeface="+mn-lt"/>
                <a:cs typeface="Calibri" panose="020F0502020204030204" pitchFamily="34" charset="0"/>
              </a:rPr>
              <a:t>(2) Unsupervised LDA </a:t>
            </a:r>
          </a:p>
          <a:p>
            <a:pPr marL="342900" indent="-342900" algn="just">
              <a:buAutoNum type="arabicPeriod"/>
            </a:pPr>
            <a:r>
              <a:rPr lang="en-SG" sz="1600" b="1">
                <a:solidFill>
                  <a:schemeClr val="bg1"/>
                </a:solidFill>
                <a:latin typeface="Calibri" panose="020F0502020204030204" pitchFamily="34" charset="0"/>
                <a:ea typeface="+mn-lt"/>
                <a:cs typeface="Calibri" panose="020F0502020204030204" pitchFamily="34" charset="0"/>
              </a:rPr>
              <a:t>Analysis</a:t>
            </a:r>
            <a:endParaRPr lang="en-US" sz="1600">
              <a:solidFill>
                <a:schemeClr val="bg1"/>
              </a:solidFill>
              <a:latin typeface="Calibri" panose="020F0502020204030204" pitchFamily="34" charset="0"/>
              <a:ea typeface="+mn-lt"/>
              <a:cs typeface="Calibri" panose="020F0502020204030204" pitchFamily="34" charset="0"/>
            </a:endParaRPr>
          </a:p>
          <a:p>
            <a:pPr marL="800100" lvl="1" indent="-342900" algn="just">
              <a:buFont typeface="Courier New" panose="020B0604020202020204" pitchFamily="34" charset="0"/>
              <a:buChar char="o"/>
            </a:pPr>
            <a:r>
              <a:rPr lang="en-SG" sz="1600">
                <a:latin typeface="Calibri" panose="020F0502020204030204" pitchFamily="34" charset="0"/>
                <a:ea typeface="+mn-lt"/>
                <a:cs typeface="Calibri" panose="020F0502020204030204" pitchFamily="34" charset="0"/>
              </a:rPr>
              <a:t>Identify accounts and tweets that express pro-ISIS sentiments based on </a:t>
            </a:r>
            <a:r>
              <a:rPr lang="en-SG" sz="1600" b="1">
                <a:latin typeface="Calibri" panose="020F0502020204030204" pitchFamily="34" charset="0"/>
                <a:ea typeface="+mn-lt"/>
                <a:cs typeface="Calibri" panose="020F0502020204030204" pitchFamily="34" charset="0"/>
              </a:rPr>
              <a:t>sentiment-topic</a:t>
            </a:r>
            <a:r>
              <a:rPr lang="en-SG" sz="1600">
                <a:latin typeface="Calibri" panose="020F0502020204030204" pitchFamily="34" charset="0"/>
                <a:ea typeface="+mn-lt"/>
                <a:cs typeface="Calibri" panose="020F0502020204030204" pitchFamily="34" charset="0"/>
              </a:rPr>
              <a:t> pair. </a:t>
            </a:r>
            <a:endParaRPr lang="en-US" sz="1600">
              <a:latin typeface="Calibri" panose="020F0502020204030204" pitchFamily="34" charset="0"/>
              <a:ea typeface="+mn-lt"/>
              <a:cs typeface="Calibri" panose="020F0502020204030204" pitchFamily="34" charset="0"/>
            </a:endParaRPr>
          </a:p>
        </p:txBody>
      </p:sp>
      <p:sp>
        <p:nvSpPr>
          <p:cNvPr id="5" name="Rectangle: Rounded Corners 4">
            <a:extLst>
              <a:ext uri="{FF2B5EF4-FFF2-40B4-BE49-F238E27FC236}">
                <a16:creationId xmlns:a16="http://schemas.microsoft.com/office/drawing/2014/main" id="{F01F7BB7-6FD5-62F9-4B1A-F4757EBD15FF}"/>
              </a:ext>
            </a:extLst>
          </p:cNvPr>
          <p:cNvSpPr/>
          <p:nvPr/>
        </p:nvSpPr>
        <p:spPr>
          <a:xfrm>
            <a:off x="8261497" y="2249267"/>
            <a:ext cx="2202493" cy="448849"/>
          </a:xfrm>
          <a:prstGeom prst="roundRect">
            <a:avLst/>
          </a:prstGeom>
          <a:solidFill>
            <a:srgbClr val="00467D"/>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latin typeface="Calibri" panose="020F0502020204030204" pitchFamily="34" charset="0"/>
                <a:cs typeface="Calibri" panose="020F0502020204030204" pitchFamily="34" charset="0"/>
              </a:rPr>
              <a:t>Step 2:</a:t>
            </a:r>
          </a:p>
          <a:p>
            <a:pPr algn="ctr"/>
            <a:r>
              <a:rPr lang="en-US" sz="1400" b="1">
                <a:latin typeface="Calibri" panose="020F0502020204030204" pitchFamily="34" charset="0"/>
                <a:cs typeface="Calibri" panose="020F0502020204030204" pitchFamily="34" charset="0"/>
              </a:rPr>
              <a:t>Sentiment Analysis</a:t>
            </a:r>
          </a:p>
        </p:txBody>
      </p:sp>
      <p:sp>
        <p:nvSpPr>
          <p:cNvPr id="6" name="Rectangle: Rounded Corners 5">
            <a:extLst>
              <a:ext uri="{FF2B5EF4-FFF2-40B4-BE49-F238E27FC236}">
                <a16:creationId xmlns:a16="http://schemas.microsoft.com/office/drawing/2014/main" id="{0EE27077-C829-04E2-4CC6-09786F8FF350}"/>
              </a:ext>
            </a:extLst>
          </p:cNvPr>
          <p:cNvSpPr/>
          <p:nvPr/>
        </p:nvSpPr>
        <p:spPr>
          <a:xfrm>
            <a:off x="6839237" y="3060684"/>
            <a:ext cx="1628383" cy="396657"/>
          </a:xfrm>
          <a:prstGeom prst="roundRect">
            <a:avLst/>
          </a:prstGeom>
          <a:solidFill>
            <a:srgbClr val="44CEFF"/>
          </a:solidFill>
          <a:ln>
            <a:solidFill>
              <a:srgbClr val="00467D"/>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Positive</a:t>
            </a:r>
          </a:p>
        </p:txBody>
      </p:sp>
      <p:sp>
        <p:nvSpPr>
          <p:cNvPr id="7" name="Rectangle: Rounded Corners 6">
            <a:extLst>
              <a:ext uri="{FF2B5EF4-FFF2-40B4-BE49-F238E27FC236}">
                <a16:creationId xmlns:a16="http://schemas.microsoft.com/office/drawing/2014/main" id="{4EFAB536-B807-9D96-37D2-773F329C1CED}"/>
              </a:ext>
            </a:extLst>
          </p:cNvPr>
          <p:cNvSpPr/>
          <p:nvPr/>
        </p:nvSpPr>
        <p:spPr>
          <a:xfrm>
            <a:off x="8546523" y="3060683"/>
            <a:ext cx="1628383" cy="396657"/>
          </a:xfrm>
          <a:prstGeom prst="roundRect">
            <a:avLst/>
          </a:prstGeom>
          <a:solidFill>
            <a:srgbClr val="0688DC"/>
          </a:solidFill>
          <a:ln>
            <a:solidFill>
              <a:srgbClr val="00467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Negative</a:t>
            </a:r>
          </a:p>
        </p:txBody>
      </p:sp>
      <p:sp>
        <p:nvSpPr>
          <p:cNvPr id="8" name="Rectangle: Rounded Corners 7">
            <a:extLst>
              <a:ext uri="{FF2B5EF4-FFF2-40B4-BE49-F238E27FC236}">
                <a16:creationId xmlns:a16="http://schemas.microsoft.com/office/drawing/2014/main" id="{04498B85-81DC-C749-6D76-C2B59EA4AC11}"/>
              </a:ext>
            </a:extLst>
          </p:cNvPr>
          <p:cNvSpPr/>
          <p:nvPr/>
        </p:nvSpPr>
        <p:spPr>
          <a:xfrm>
            <a:off x="10263413" y="3060683"/>
            <a:ext cx="1638821" cy="386219"/>
          </a:xfrm>
          <a:prstGeom prst="roundRect">
            <a:avLst/>
          </a:prstGeom>
          <a:solidFill>
            <a:srgbClr val="00467D"/>
          </a:solidFill>
          <a:ln>
            <a:solidFill>
              <a:srgbClr val="00467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Neutral</a:t>
            </a:r>
          </a:p>
        </p:txBody>
      </p:sp>
      <p:cxnSp>
        <p:nvCxnSpPr>
          <p:cNvPr id="9" name="Straight Arrow Connector 8">
            <a:extLst>
              <a:ext uri="{FF2B5EF4-FFF2-40B4-BE49-F238E27FC236}">
                <a16:creationId xmlns:a16="http://schemas.microsoft.com/office/drawing/2014/main" id="{28FA6EEF-080A-3BCD-CBCA-BB94BE37DA7E}"/>
              </a:ext>
            </a:extLst>
          </p:cNvPr>
          <p:cNvCxnSpPr>
            <a:stCxn id="5" idx="2"/>
            <a:endCxn id="7" idx="0"/>
          </p:cNvCxnSpPr>
          <p:nvPr/>
        </p:nvCxnSpPr>
        <p:spPr>
          <a:xfrm flipH="1">
            <a:off x="9360715" y="2698116"/>
            <a:ext cx="2029" cy="362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529ACF4-3971-9D6D-79B9-A6D06BBF6714}"/>
              </a:ext>
            </a:extLst>
          </p:cNvPr>
          <p:cNvCxnSpPr>
            <a:cxnSpLocks/>
            <a:stCxn id="5" idx="2"/>
          </p:cNvCxnSpPr>
          <p:nvPr/>
        </p:nvCxnSpPr>
        <p:spPr>
          <a:xfrm flipH="1">
            <a:off x="7664026" y="2698116"/>
            <a:ext cx="1698718" cy="325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975550B-8E1E-8293-769D-D5A0ED7058F7}"/>
              </a:ext>
            </a:extLst>
          </p:cNvPr>
          <p:cNvCxnSpPr>
            <a:cxnSpLocks/>
            <a:stCxn id="5" idx="2"/>
          </p:cNvCxnSpPr>
          <p:nvPr/>
        </p:nvCxnSpPr>
        <p:spPr>
          <a:xfrm>
            <a:off x="9362744" y="2698116"/>
            <a:ext cx="1715812" cy="315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A9528A3-B37A-E5D9-44FE-8A3C3E1651A1}"/>
              </a:ext>
            </a:extLst>
          </p:cNvPr>
          <p:cNvSpPr/>
          <p:nvPr/>
        </p:nvSpPr>
        <p:spPr>
          <a:xfrm>
            <a:off x="6828139" y="3838010"/>
            <a:ext cx="5056260" cy="494699"/>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latin typeface="Calibri" panose="020F0502020204030204" pitchFamily="34" charset="0"/>
                <a:cs typeface="Calibri" panose="020F0502020204030204" pitchFamily="34" charset="0"/>
              </a:rPr>
              <a:t>Step 3:</a:t>
            </a:r>
          </a:p>
          <a:p>
            <a:pPr algn="ctr"/>
            <a:r>
              <a:rPr lang="en-US" sz="1400" b="1">
                <a:latin typeface="Calibri" panose="020F0502020204030204" pitchFamily="34" charset="0"/>
                <a:cs typeface="Calibri" panose="020F0502020204030204" pitchFamily="34" charset="0"/>
              </a:rPr>
              <a:t>Topic Modelling</a:t>
            </a:r>
          </a:p>
        </p:txBody>
      </p:sp>
      <p:sp>
        <p:nvSpPr>
          <p:cNvPr id="13" name="Rectangle: Rounded Corners 12">
            <a:extLst>
              <a:ext uri="{FF2B5EF4-FFF2-40B4-BE49-F238E27FC236}">
                <a16:creationId xmlns:a16="http://schemas.microsoft.com/office/drawing/2014/main" id="{96093363-BD94-D9A3-6A49-18970A7E8708}"/>
              </a:ext>
            </a:extLst>
          </p:cNvPr>
          <p:cNvSpPr/>
          <p:nvPr/>
        </p:nvSpPr>
        <p:spPr>
          <a:xfrm>
            <a:off x="6838576" y="4687084"/>
            <a:ext cx="1663399" cy="635551"/>
          </a:xfrm>
          <a:prstGeom prst="roundRect">
            <a:avLst/>
          </a:prstGeom>
          <a:solidFill>
            <a:srgbClr val="92D050"/>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Positive Sentiment-Topic Pairs</a:t>
            </a:r>
          </a:p>
        </p:txBody>
      </p:sp>
      <p:sp>
        <p:nvSpPr>
          <p:cNvPr id="14" name="Rectangle: Rounded Corners 13">
            <a:extLst>
              <a:ext uri="{FF2B5EF4-FFF2-40B4-BE49-F238E27FC236}">
                <a16:creationId xmlns:a16="http://schemas.microsoft.com/office/drawing/2014/main" id="{77E7F8D7-9D6A-4B94-74F7-C64E5D25EA84}"/>
              </a:ext>
            </a:extLst>
          </p:cNvPr>
          <p:cNvSpPr/>
          <p:nvPr/>
        </p:nvSpPr>
        <p:spPr>
          <a:xfrm>
            <a:off x="8627765" y="4687083"/>
            <a:ext cx="1661020" cy="635551"/>
          </a:xfrm>
          <a:prstGeom prst="roundRect">
            <a:avLst/>
          </a:prstGeom>
          <a:solidFill>
            <a:srgbClr val="00B050"/>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Negative Sentiment-Topic Pairs</a:t>
            </a:r>
          </a:p>
        </p:txBody>
      </p:sp>
      <p:sp>
        <p:nvSpPr>
          <p:cNvPr id="15" name="Rectangle: Rounded Corners 14">
            <a:extLst>
              <a:ext uri="{FF2B5EF4-FFF2-40B4-BE49-F238E27FC236}">
                <a16:creationId xmlns:a16="http://schemas.microsoft.com/office/drawing/2014/main" id="{07847888-56BC-E299-292D-815ED3FD6BAB}"/>
              </a:ext>
            </a:extLst>
          </p:cNvPr>
          <p:cNvSpPr/>
          <p:nvPr/>
        </p:nvSpPr>
        <p:spPr>
          <a:xfrm>
            <a:off x="10349563" y="4687082"/>
            <a:ext cx="1545274" cy="635551"/>
          </a:xfrm>
          <a:prstGeom prst="roundRect">
            <a:avLst/>
          </a:prstGeom>
          <a:solidFill>
            <a:schemeClr val="accent6">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latin typeface="Calibri" panose="020F0502020204030204" pitchFamily="34" charset="0"/>
                <a:cs typeface="Calibri" panose="020F0502020204030204" pitchFamily="34" charset="0"/>
              </a:rPr>
              <a:t>Neutral Sentiment-Topic Pairs</a:t>
            </a:r>
          </a:p>
        </p:txBody>
      </p:sp>
      <p:cxnSp>
        <p:nvCxnSpPr>
          <p:cNvPr id="16" name="Straight Arrow Connector 15">
            <a:extLst>
              <a:ext uri="{FF2B5EF4-FFF2-40B4-BE49-F238E27FC236}">
                <a16:creationId xmlns:a16="http://schemas.microsoft.com/office/drawing/2014/main" id="{7BDD22F5-655E-7AA5-F1B9-B756B59189B1}"/>
              </a:ext>
            </a:extLst>
          </p:cNvPr>
          <p:cNvCxnSpPr>
            <a:cxnSpLocks/>
          </p:cNvCxnSpPr>
          <p:nvPr/>
        </p:nvCxnSpPr>
        <p:spPr>
          <a:xfrm flipH="1">
            <a:off x="7654381" y="4313592"/>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C6985F4-E6FA-3EF3-6E07-3CE7DC0B0044}"/>
              </a:ext>
            </a:extLst>
          </p:cNvPr>
          <p:cNvCxnSpPr>
            <a:cxnSpLocks/>
          </p:cNvCxnSpPr>
          <p:nvPr/>
        </p:nvCxnSpPr>
        <p:spPr>
          <a:xfrm flipH="1">
            <a:off x="9425995" y="4313592"/>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620C7EE-85FA-B78F-1F29-EE4061405BE0}"/>
              </a:ext>
            </a:extLst>
          </p:cNvPr>
          <p:cNvCxnSpPr>
            <a:cxnSpLocks/>
          </p:cNvCxnSpPr>
          <p:nvPr/>
        </p:nvCxnSpPr>
        <p:spPr>
          <a:xfrm flipH="1">
            <a:off x="11126785" y="4313591"/>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49A606B-2E10-685F-628E-FD0644731FDB}"/>
              </a:ext>
            </a:extLst>
          </p:cNvPr>
          <p:cNvCxnSpPr>
            <a:cxnSpLocks/>
          </p:cNvCxnSpPr>
          <p:nvPr/>
        </p:nvCxnSpPr>
        <p:spPr>
          <a:xfrm flipH="1">
            <a:off x="7644735" y="3464516"/>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687028D-C296-3BF6-63A3-B60B889F61E3}"/>
              </a:ext>
            </a:extLst>
          </p:cNvPr>
          <p:cNvCxnSpPr>
            <a:cxnSpLocks/>
            <a:stCxn id="7" idx="2"/>
            <a:endCxn id="12" idx="0"/>
          </p:cNvCxnSpPr>
          <p:nvPr/>
        </p:nvCxnSpPr>
        <p:spPr>
          <a:xfrm flipH="1">
            <a:off x="9356269" y="3457340"/>
            <a:ext cx="4446" cy="380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420D92-E6DF-240E-9635-29EDD4592347}"/>
              </a:ext>
            </a:extLst>
          </p:cNvPr>
          <p:cNvCxnSpPr>
            <a:cxnSpLocks/>
          </p:cNvCxnSpPr>
          <p:nvPr/>
        </p:nvCxnSpPr>
        <p:spPr>
          <a:xfrm flipH="1">
            <a:off x="11117139" y="3464516"/>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D97C5178-8173-E13F-5139-D5BB16DCAE93}"/>
              </a:ext>
            </a:extLst>
          </p:cNvPr>
          <p:cNvSpPr/>
          <p:nvPr/>
        </p:nvSpPr>
        <p:spPr>
          <a:xfrm>
            <a:off x="8261496" y="1414197"/>
            <a:ext cx="2202493" cy="448849"/>
          </a:xfrm>
          <a:prstGeom prst="roundRect">
            <a:avLst/>
          </a:prstGeom>
          <a:solidFill>
            <a:srgbClr val="D9983E"/>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latin typeface="Calibri" panose="020F0502020204030204" pitchFamily="34" charset="0"/>
                <a:cs typeface="Calibri" panose="020F0502020204030204" pitchFamily="34" charset="0"/>
              </a:rPr>
              <a:t>Step 1:</a:t>
            </a:r>
          </a:p>
          <a:p>
            <a:pPr algn="ctr"/>
            <a:r>
              <a:rPr lang="en-US" sz="1400" b="1">
                <a:latin typeface="Calibri" panose="020F0502020204030204" pitchFamily="34" charset="0"/>
                <a:cs typeface="Calibri" panose="020F0502020204030204" pitchFamily="34" charset="0"/>
              </a:rPr>
              <a:t>Data Pre-Processing</a:t>
            </a:r>
          </a:p>
        </p:txBody>
      </p:sp>
      <p:cxnSp>
        <p:nvCxnSpPr>
          <p:cNvPr id="23" name="Straight Arrow Connector 22">
            <a:extLst>
              <a:ext uri="{FF2B5EF4-FFF2-40B4-BE49-F238E27FC236}">
                <a16:creationId xmlns:a16="http://schemas.microsoft.com/office/drawing/2014/main" id="{8B784A85-0363-FB1B-4B2B-FA56A617CC84}"/>
              </a:ext>
            </a:extLst>
          </p:cNvPr>
          <p:cNvCxnSpPr>
            <a:cxnSpLocks/>
            <a:stCxn id="22" idx="2"/>
            <a:endCxn id="5" idx="0"/>
          </p:cNvCxnSpPr>
          <p:nvPr/>
        </p:nvCxnSpPr>
        <p:spPr>
          <a:xfrm>
            <a:off x="9362743" y="1863046"/>
            <a:ext cx="1" cy="386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68CB399B-6F1E-6FCB-EE3B-4CA270B4D1F0}"/>
              </a:ext>
            </a:extLst>
          </p:cNvPr>
          <p:cNvSpPr/>
          <p:nvPr/>
        </p:nvSpPr>
        <p:spPr>
          <a:xfrm>
            <a:off x="8367373" y="5693922"/>
            <a:ext cx="2202493" cy="647177"/>
          </a:xfrm>
          <a:prstGeom prst="roundRect">
            <a:avLst/>
          </a:prstGeom>
          <a:solidFill>
            <a:srgbClr val="C31C47"/>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latin typeface="Calibri" panose="020F0502020204030204" pitchFamily="34" charset="0"/>
                <a:cs typeface="Calibri" panose="020F0502020204030204" pitchFamily="34" charset="0"/>
              </a:rPr>
              <a:t>Step 4:</a:t>
            </a:r>
          </a:p>
          <a:p>
            <a:pPr algn="ctr"/>
            <a:r>
              <a:rPr lang="en-US" sz="1400" b="1">
                <a:latin typeface="Calibri" panose="020F0502020204030204" pitchFamily="34" charset="0"/>
                <a:cs typeface="Calibri" panose="020F0502020204030204" pitchFamily="34" charset="0"/>
              </a:rPr>
              <a:t>Analysis – Identifying Potential Risks</a:t>
            </a:r>
            <a:endParaRPr lang="en-US" b="1">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8D62D848-C758-7502-2995-E2F20F7BDF32}"/>
              </a:ext>
            </a:extLst>
          </p:cNvPr>
          <p:cNvCxnSpPr>
            <a:cxnSpLocks/>
            <a:stCxn id="15" idx="2"/>
            <a:endCxn id="24" idx="0"/>
          </p:cNvCxnSpPr>
          <p:nvPr/>
        </p:nvCxnSpPr>
        <p:spPr>
          <a:xfrm flipH="1">
            <a:off x="9468620" y="5322633"/>
            <a:ext cx="1653580" cy="371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CE4C815-6917-895C-C6C7-0FD12786BBA6}"/>
              </a:ext>
            </a:extLst>
          </p:cNvPr>
          <p:cNvCxnSpPr>
            <a:cxnSpLocks/>
          </p:cNvCxnSpPr>
          <p:nvPr/>
        </p:nvCxnSpPr>
        <p:spPr>
          <a:xfrm flipH="1">
            <a:off x="9458102" y="5322542"/>
            <a:ext cx="1927" cy="374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31468BA-E2C4-6F38-6EAE-81C897A659A1}"/>
              </a:ext>
            </a:extLst>
          </p:cNvPr>
          <p:cNvCxnSpPr>
            <a:cxnSpLocks/>
            <a:stCxn id="13" idx="2"/>
            <a:endCxn id="24" idx="0"/>
          </p:cNvCxnSpPr>
          <p:nvPr/>
        </p:nvCxnSpPr>
        <p:spPr>
          <a:xfrm>
            <a:off x="7670276" y="5322635"/>
            <a:ext cx="1798344" cy="37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7A5FB09F-BF16-986A-DEB9-BBC36941139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a:solidFill>
                <a:schemeClr val="accent1">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762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D9983E"/>
          </a:solidFill>
        </p:grpSpPr>
        <p:sp>
          <p:nvSpPr>
            <p:cNvPr id="60" name="Rectangle 5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39026B-6130-C427-88DB-0BC217330BFB}"/>
              </a:ext>
            </a:extLst>
          </p:cNvPr>
          <p:cNvSpPr>
            <a:spLocks noGrp="1"/>
          </p:cNvSpPr>
          <p:nvPr>
            <p:ph idx="1"/>
          </p:nvPr>
        </p:nvSpPr>
        <p:spPr>
          <a:xfrm>
            <a:off x="1055715" y="790010"/>
            <a:ext cx="9638178" cy="4279474"/>
          </a:xfrm>
          <a:solidFill>
            <a:schemeClr val="bg1"/>
          </a:solidFill>
        </p:spPr>
        <p:txBody>
          <a:bodyPr vert="horz" lIns="91440" tIns="45720" rIns="91440" bIns="45720" rtlCol="0" anchor="ctr">
            <a:normAutofit/>
          </a:bodyPr>
          <a:lstStyle/>
          <a:p>
            <a:pPr marL="0" indent="0">
              <a:buNone/>
            </a:pPr>
            <a:r>
              <a:rPr lang="en-SG" sz="2000">
                <a:latin typeface="Calibri"/>
                <a:ea typeface="Calibri"/>
                <a:cs typeface="Calibri"/>
              </a:rPr>
              <a:t>The dataset consists of </a:t>
            </a:r>
            <a:r>
              <a:rPr lang="en-SG">
                <a:latin typeface="Calibri"/>
                <a:ea typeface="Calibri"/>
                <a:cs typeface="Calibri"/>
              </a:rPr>
              <a:t>17,410</a:t>
            </a:r>
            <a:r>
              <a:rPr lang="en-SG" sz="2000">
                <a:latin typeface="Calibri"/>
                <a:ea typeface="Calibri"/>
                <a:cs typeface="Calibri"/>
              </a:rPr>
              <a:t> entries with the following columns:</a:t>
            </a:r>
            <a:endParaRPr lang="en-US" sz="2000">
              <a:latin typeface="Calibri"/>
              <a:ea typeface="Calibri"/>
              <a:cs typeface="Calibri"/>
            </a:endParaRPr>
          </a:p>
          <a:p>
            <a:r>
              <a:rPr lang="en-SG" sz="2000" b="1">
                <a:latin typeface="Calibri" panose="020F0502020204030204" pitchFamily="34" charset="0"/>
                <a:cs typeface="Calibri" panose="020F0502020204030204" pitchFamily="34" charset="0"/>
              </a:rPr>
              <a:t>name:</a:t>
            </a:r>
            <a:r>
              <a:rPr lang="en-SG" sz="2000">
                <a:latin typeface="Calibri" panose="020F0502020204030204" pitchFamily="34" charset="0"/>
                <a:cs typeface="Calibri" panose="020F0502020204030204" pitchFamily="34" charset="0"/>
              </a:rPr>
              <a:t> name associated with the Twitter account</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username: </a:t>
            </a:r>
            <a:r>
              <a:rPr lang="en-SG" sz="2000">
                <a:latin typeface="Calibri" panose="020F0502020204030204" pitchFamily="34" charset="0"/>
                <a:cs typeface="Calibri" panose="020F0502020204030204" pitchFamily="34" charset="0"/>
              </a:rPr>
              <a:t>twitter handle</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description: </a:t>
            </a:r>
            <a:r>
              <a:rPr lang="en-SG" sz="2000">
                <a:latin typeface="Calibri" panose="020F0502020204030204" pitchFamily="34" charset="0"/>
                <a:cs typeface="Calibri" panose="020F0502020204030204" pitchFamily="34" charset="0"/>
              </a:rPr>
              <a:t>bio of the Twitter account </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location: </a:t>
            </a:r>
            <a:r>
              <a:rPr lang="en-SG" sz="2000">
                <a:latin typeface="Calibri" panose="020F0502020204030204" pitchFamily="34" charset="0"/>
                <a:cs typeface="Calibri" panose="020F0502020204030204" pitchFamily="34" charset="0"/>
              </a:rPr>
              <a:t>location of the user </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followers: </a:t>
            </a:r>
            <a:r>
              <a:rPr lang="en-SG" sz="2000">
                <a:latin typeface="Calibri" panose="020F0502020204030204" pitchFamily="34" charset="0"/>
                <a:cs typeface="Calibri" panose="020F0502020204030204" pitchFamily="34" charset="0"/>
              </a:rPr>
              <a:t>number of followers the account has</a:t>
            </a:r>
            <a:endParaRPr lang="en-US" sz="2000">
              <a:latin typeface="Calibri" panose="020F0502020204030204" pitchFamily="34" charset="0"/>
              <a:cs typeface="Calibri" panose="020F0502020204030204" pitchFamily="34" charset="0"/>
            </a:endParaRPr>
          </a:p>
          <a:p>
            <a:r>
              <a:rPr lang="en-SG" sz="2000" b="1" err="1">
                <a:latin typeface="Calibri" panose="020F0502020204030204" pitchFamily="34" charset="0"/>
                <a:cs typeface="Calibri" panose="020F0502020204030204" pitchFamily="34" charset="0"/>
              </a:rPr>
              <a:t>numberstatuses</a:t>
            </a:r>
            <a:r>
              <a:rPr lang="en-SG" sz="2000" b="1">
                <a:latin typeface="Calibri" panose="020F0502020204030204" pitchFamily="34" charset="0"/>
                <a:cs typeface="Calibri" panose="020F0502020204030204" pitchFamily="34" charset="0"/>
              </a:rPr>
              <a:t>: </a:t>
            </a:r>
            <a:r>
              <a:rPr lang="en-SG" sz="2000">
                <a:latin typeface="Calibri" panose="020F0502020204030204" pitchFamily="34" charset="0"/>
                <a:cs typeface="Calibri" panose="020F0502020204030204" pitchFamily="34" charset="0"/>
              </a:rPr>
              <a:t>number of tweets or statuses the account has posted</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time:</a:t>
            </a:r>
            <a:r>
              <a:rPr lang="en-SG" sz="2000">
                <a:latin typeface="Calibri" panose="020F0502020204030204" pitchFamily="34" charset="0"/>
                <a:cs typeface="Calibri" panose="020F0502020204030204" pitchFamily="34" charset="0"/>
              </a:rPr>
              <a:t> date/timestamp when the tweet was posted</a:t>
            </a:r>
            <a:endParaRPr lang="en-US" sz="2000">
              <a:latin typeface="Calibri" panose="020F0502020204030204" pitchFamily="34" charset="0"/>
              <a:cs typeface="Calibri" panose="020F0502020204030204" pitchFamily="34" charset="0"/>
            </a:endParaRPr>
          </a:p>
          <a:p>
            <a:r>
              <a:rPr lang="en-SG" sz="2000" b="1">
                <a:latin typeface="Calibri" panose="020F0502020204030204" pitchFamily="34" charset="0"/>
                <a:cs typeface="Calibri" panose="020F0502020204030204" pitchFamily="34" charset="0"/>
              </a:rPr>
              <a:t>tweets:</a:t>
            </a:r>
            <a:r>
              <a:rPr lang="en-SG" sz="2000">
                <a:latin typeface="Calibri" panose="020F0502020204030204" pitchFamily="34" charset="0"/>
                <a:cs typeface="Calibri" panose="020F0502020204030204" pitchFamily="34" charset="0"/>
              </a:rPr>
              <a:t> content of the tweets</a:t>
            </a:r>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883038E7-738F-CF80-D39B-46E12E883E1D}"/>
              </a:ext>
            </a:extLst>
          </p:cNvPr>
          <p:cNvSpPr txBox="1">
            <a:spLocks/>
          </p:cNvSpPr>
          <p:nvPr/>
        </p:nvSpPr>
        <p:spPr>
          <a:xfrm rot="16200000">
            <a:off x="-2154186" y="2528559"/>
            <a:ext cx="5439611" cy="652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2400" b="1">
                <a:solidFill>
                  <a:schemeClr val="bg1"/>
                </a:solidFill>
                <a:latin typeface="Calibri" panose="020F0502020204030204" pitchFamily="34" charset="0"/>
                <a:cs typeface="Calibri" panose="020F0502020204030204" pitchFamily="34" charset="0"/>
              </a:rPr>
              <a:t>STEP 1: </a:t>
            </a:r>
            <a:r>
              <a:rPr lang="en-SG" sz="3200" b="1">
                <a:solidFill>
                  <a:schemeClr val="bg1"/>
                </a:solidFill>
                <a:latin typeface="Calibri" panose="020F0502020204030204" pitchFamily="34" charset="0"/>
                <a:cs typeface="Calibri" panose="020F0502020204030204" pitchFamily="34" charset="0"/>
              </a:rPr>
              <a:t>DATA PRE-PROCESSING</a:t>
            </a:r>
            <a:endParaRPr lang="en-US" sz="3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470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B09C3BA3-3ECC-00B8-9281-F0421EF26989}"/>
              </a:ext>
            </a:extLst>
          </p:cNvPr>
          <p:cNvPicPr>
            <a:picLocks noChangeAspect="1"/>
          </p:cNvPicPr>
          <p:nvPr/>
        </p:nvPicPr>
        <p:blipFill>
          <a:blip r:embed="rId2"/>
          <a:srcRect t="3420" b="5503"/>
          <a:stretch/>
        </p:blipFill>
        <p:spPr>
          <a:xfrm>
            <a:off x="20" y="1282"/>
            <a:ext cx="12191980" cy="6856718"/>
          </a:xfrm>
          <a:prstGeom prst="rect">
            <a:avLst/>
          </a:prstGeom>
        </p:spPr>
      </p:pic>
    </p:spTree>
    <p:extLst>
      <p:ext uri="{BB962C8B-B14F-4D97-AF65-F5344CB8AC3E}">
        <p14:creationId xmlns:p14="http://schemas.microsoft.com/office/powerpoint/2010/main" val="253354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8691A67-2176-8999-6438-0607F0BE8298}"/>
              </a:ext>
            </a:extLst>
          </p:cNvPr>
          <p:cNvPicPr>
            <a:picLocks noChangeAspect="1"/>
          </p:cNvPicPr>
          <p:nvPr/>
        </p:nvPicPr>
        <p:blipFill>
          <a:blip r:embed="rId2"/>
          <a:stretch>
            <a:fillRect/>
          </a:stretch>
        </p:blipFill>
        <p:spPr>
          <a:xfrm>
            <a:off x="6341195" y="259033"/>
            <a:ext cx="5730409" cy="1749985"/>
          </a:xfrm>
          <a:prstGeom prst="rect">
            <a:avLst/>
          </a:prstGeom>
        </p:spPr>
      </p:pic>
      <p:cxnSp>
        <p:nvCxnSpPr>
          <p:cNvPr id="70" name="Straight Connector 6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A17E4F9F-E22B-B527-513D-8C4D3FFB4DC6}"/>
              </a:ext>
            </a:extLst>
          </p:cNvPr>
          <p:cNvPicPr>
            <a:picLocks noChangeAspect="1"/>
          </p:cNvPicPr>
          <p:nvPr/>
        </p:nvPicPr>
        <p:blipFill>
          <a:blip r:embed="rId3"/>
          <a:stretch>
            <a:fillRect/>
          </a:stretch>
        </p:blipFill>
        <p:spPr>
          <a:xfrm>
            <a:off x="432816" y="4906751"/>
            <a:ext cx="5616860" cy="1674749"/>
          </a:xfrm>
          <a:prstGeom prst="rect">
            <a:avLst/>
          </a:prstGeom>
        </p:spPr>
      </p:pic>
      <p:cxnSp>
        <p:nvCxnSpPr>
          <p:cNvPr id="72" name="Straight Connector 7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10;&#10;Description automatically generated">
            <a:extLst>
              <a:ext uri="{FF2B5EF4-FFF2-40B4-BE49-F238E27FC236}">
                <a16:creationId xmlns:a16="http://schemas.microsoft.com/office/drawing/2014/main" id="{1EF33114-8913-64A6-5FF5-DEFE6CACE290}"/>
              </a:ext>
            </a:extLst>
          </p:cNvPr>
          <p:cNvPicPr>
            <a:picLocks noChangeAspect="1"/>
          </p:cNvPicPr>
          <p:nvPr/>
        </p:nvPicPr>
        <p:blipFill>
          <a:blip r:embed="rId4"/>
          <a:stretch>
            <a:fillRect/>
          </a:stretch>
        </p:blipFill>
        <p:spPr>
          <a:xfrm>
            <a:off x="489035" y="2510005"/>
            <a:ext cx="5562769" cy="220148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942D41FA-6099-A9A3-B435-27F39804C873}"/>
              </a:ext>
            </a:extLst>
          </p:cNvPr>
          <p:cNvPicPr>
            <a:picLocks noChangeAspect="1"/>
          </p:cNvPicPr>
          <p:nvPr/>
        </p:nvPicPr>
        <p:blipFill>
          <a:blip r:embed="rId5"/>
          <a:stretch>
            <a:fillRect/>
          </a:stretch>
        </p:blipFill>
        <p:spPr>
          <a:xfrm>
            <a:off x="440436" y="180435"/>
            <a:ext cx="5571140" cy="2197171"/>
          </a:xfrm>
          <a:prstGeom prst="rect">
            <a:avLst/>
          </a:prstGeom>
        </p:spPr>
      </p:pic>
      <p:pic>
        <p:nvPicPr>
          <p:cNvPr id="9" name="Picture 8" descr="A graph of a number of missing&#10;&#10;Description automatically generated">
            <a:extLst>
              <a:ext uri="{FF2B5EF4-FFF2-40B4-BE49-F238E27FC236}">
                <a16:creationId xmlns:a16="http://schemas.microsoft.com/office/drawing/2014/main" id="{1B95A9C3-AA73-823D-7725-26E741F5E6A1}"/>
              </a:ext>
            </a:extLst>
          </p:cNvPr>
          <p:cNvPicPr>
            <a:picLocks noChangeAspect="1"/>
          </p:cNvPicPr>
          <p:nvPr/>
        </p:nvPicPr>
        <p:blipFill>
          <a:blip r:embed="rId6"/>
          <a:stretch>
            <a:fillRect/>
          </a:stretch>
        </p:blipFill>
        <p:spPr>
          <a:xfrm>
            <a:off x="6446520" y="2508707"/>
            <a:ext cx="5608320" cy="2876905"/>
          </a:xfrm>
          <a:prstGeom prst="rect">
            <a:avLst/>
          </a:prstGeom>
        </p:spPr>
      </p:pic>
    </p:spTree>
    <p:extLst>
      <p:ext uri="{BB962C8B-B14F-4D97-AF65-F5344CB8AC3E}">
        <p14:creationId xmlns:p14="http://schemas.microsoft.com/office/powerpoint/2010/main" val="145222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rgbClr val="D9983E"/>
          </a:solidFill>
        </p:grpSpPr>
        <p:sp>
          <p:nvSpPr>
            <p:cNvPr id="60" name="Rectangle 5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1970B3-08D1-1E7F-547B-EC7BD9692E5D}"/>
              </a:ext>
            </a:extLst>
          </p:cNvPr>
          <p:cNvSpPr>
            <a:spLocks noGrp="1"/>
          </p:cNvSpPr>
          <p:nvPr>
            <p:ph type="title"/>
          </p:nvPr>
        </p:nvSpPr>
        <p:spPr>
          <a:xfrm>
            <a:off x="1049837" y="922644"/>
            <a:ext cx="5109359" cy="1140831"/>
          </a:xfrm>
        </p:spPr>
        <p:txBody>
          <a:bodyPr anchor="b">
            <a:normAutofit/>
          </a:bodyPr>
          <a:lstStyle/>
          <a:p>
            <a:r>
              <a:rPr lang="en-SG" sz="2800" b="1">
                <a:latin typeface="Calibri"/>
                <a:ea typeface="Calibri"/>
                <a:cs typeface="Calibri"/>
              </a:rPr>
              <a:t>Data Preparation &amp; </a:t>
            </a:r>
            <a:br>
              <a:rPr lang="en-SG" sz="2800" b="1">
                <a:latin typeface="Calibri" panose="020F0502020204030204" pitchFamily="34" charset="0"/>
                <a:cs typeface="Calibri" panose="020F0502020204030204" pitchFamily="34" charset="0"/>
              </a:rPr>
            </a:br>
            <a:r>
              <a:rPr lang="en-SG" sz="2800" b="1">
                <a:latin typeface="Calibri"/>
                <a:ea typeface="Calibri"/>
                <a:cs typeface="Calibri"/>
              </a:rPr>
              <a:t>Exploratory Data Analysis (EDA)</a:t>
            </a:r>
            <a:endParaRPr lang="en-US" sz="2800" b="1">
              <a:latin typeface="Calibri"/>
              <a:ea typeface="Calibri"/>
              <a:cs typeface="Calibri"/>
            </a:endParaRPr>
          </a:p>
        </p:txBody>
      </p:sp>
      <p:sp>
        <p:nvSpPr>
          <p:cNvPr id="65" name="Rectangle 6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rgbClr val="D99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blue squares&#10;&#10;Description automatically generated">
            <a:extLst>
              <a:ext uri="{FF2B5EF4-FFF2-40B4-BE49-F238E27FC236}">
                <a16:creationId xmlns:a16="http://schemas.microsoft.com/office/drawing/2014/main" id="{4862D030-60E5-F654-097F-D649F446DDDF}"/>
              </a:ext>
            </a:extLst>
          </p:cNvPr>
          <p:cNvPicPr>
            <a:picLocks noChangeAspect="1"/>
          </p:cNvPicPr>
          <p:nvPr/>
        </p:nvPicPr>
        <p:blipFill>
          <a:blip r:embed="rId2"/>
          <a:stretch>
            <a:fillRect/>
          </a:stretch>
        </p:blipFill>
        <p:spPr>
          <a:xfrm>
            <a:off x="6380240" y="1953603"/>
            <a:ext cx="5568959" cy="3535329"/>
          </a:xfrm>
          <a:prstGeom prst="rect">
            <a:avLst/>
          </a:prstGeom>
        </p:spPr>
      </p:pic>
      <p:pic>
        <p:nvPicPr>
          <p:cNvPr id="5" name="Picture 4" descr="A close up of words&#10;&#10;Description automatically generated">
            <a:extLst>
              <a:ext uri="{FF2B5EF4-FFF2-40B4-BE49-F238E27FC236}">
                <a16:creationId xmlns:a16="http://schemas.microsoft.com/office/drawing/2014/main" id="{9AC5A8F9-BD24-D04B-4B51-240FCEE5BFF7}"/>
              </a:ext>
            </a:extLst>
          </p:cNvPr>
          <p:cNvPicPr>
            <a:picLocks noChangeAspect="1"/>
          </p:cNvPicPr>
          <p:nvPr/>
        </p:nvPicPr>
        <p:blipFill>
          <a:blip r:embed="rId3"/>
          <a:stretch>
            <a:fillRect/>
          </a:stretch>
        </p:blipFill>
        <p:spPr>
          <a:xfrm>
            <a:off x="937487" y="2799063"/>
            <a:ext cx="5328760" cy="2686638"/>
          </a:xfrm>
          <a:prstGeom prst="rect">
            <a:avLst/>
          </a:prstGeom>
        </p:spPr>
      </p:pic>
    </p:spTree>
    <p:extLst>
      <p:ext uri="{BB962C8B-B14F-4D97-AF65-F5344CB8AC3E}">
        <p14:creationId xmlns:p14="http://schemas.microsoft.com/office/powerpoint/2010/main" val="3312921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33FB7C20AB68498889A49AED5CF735" ma:contentTypeVersion="4" ma:contentTypeDescription="Create a new document." ma:contentTypeScope="" ma:versionID="19ddb1151c4aeed8ba220f52c2239b67">
  <xsd:schema xmlns:xsd="http://www.w3.org/2001/XMLSchema" xmlns:xs="http://www.w3.org/2001/XMLSchema" xmlns:p="http://schemas.microsoft.com/office/2006/metadata/properties" xmlns:ns2="9d6b503a-a998-48ee-8e73-e9c829355181" targetNamespace="http://schemas.microsoft.com/office/2006/metadata/properties" ma:root="true" ma:fieldsID="fcde14de2b6c4866532b588ab5f46073" ns2:_="">
    <xsd:import namespace="9d6b503a-a998-48ee-8e73-e9c82935518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b503a-a998-48ee-8e73-e9c8293551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455DD0-02C4-4067-AAF6-86017B3D1B3A}">
  <ds:schemaRefs>
    <ds:schemaRef ds:uri="http://schemas.microsoft.com/sharepoint/v3/contenttype/forms"/>
  </ds:schemaRefs>
</ds:datastoreItem>
</file>

<file path=customXml/itemProps2.xml><?xml version="1.0" encoding="utf-8"?>
<ds:datastoreItem xmlns:ds="http://schemas.openxmlformats.org/officeDocument/2006/customXml" ds:itemID="{1F46B585-8750-4210-A590-E389EF76BD25}">
  <ds:schemaRefs>
    <ds:schemaRef ds:uri="9d6b503a-a998-48ee-8e73-e9c8293551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c98a79ca-5a9a-4791-a243-f06afd67464d}" enabled="0" method="" siteId="{c98a79ca-5a9a-4791-a243-f06afd67464d}" removed="1"/>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47</Slides>
  <Notes>13</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Sentiment-Driven Topic Analysis in ISIS Tweets: Exploring Sentiment-Topic Pairs through Semi-Supervised and Unsupervised LDA  Detecting and countering harmful narratives  6 Nov 2024</vt:lpstr>
      <vt:lpstr>BACKGROUND AND MOTIVATIONS</vt:lpstr>
      <vt:lpstr>PowerPoint Presentation</vt:lpstr>
      <vt:lpstr>PROJECT OBJECTIVES AND TASKS</vt:lpstr>
      <vt:lpstr>APPROACH AND RESEARCH METHODOLOGY</vt:lpstr>
      <vt:lpstr>PowerPoint Presentation</vt:lpstr>
      <vt:lpstr>PowerPoint Presentation</vt:lpstr>
      <vt:lpstr>PowerPoint Presentation</vt:lpstr>
      <vt:lpstr>Data Preparation &amp;  Exploratory Data Analysis (EDA)</vt:lpstr>
      <vt:lpstr>PowerPoint Presentation</vt:lpstr>
      <vt:lpstr>Option 1 Remove stop words and stem words using Porter stemmer</vt:lpstr>
      <vt:lpstr>PowerPoint Presentation</vt:lpstr>
      <vt:lpstr>PowerPoint Presentation</vt:lpstr>
      <vt:lpstr>VADER Sentiment Analysis Results</vt:lpstr>
      <vt:lpstr>AFINN Sentiment Analysis Results</vt:lpstr>
      <vt:lpstr>BERTweet Sentiment Analysis Results</vt:lpstr>
      <vt:lpstr>Comparison Sentiment Analysis Results</vt:lpstr>
      <vt:lpstr>Analysis of Positive Sentiment Tweets</vt:lpstr>
      <vt:lpstr>Analysis of Negative Sentiment Tweets</vt:lpstr>
      <vt:lpstr>Analysis of Neutral Sentiment Tweets</vt:lpstr>
      <vt:lpstr>PowerPoint Presentation</vt:lpstr>
      <vt:lpstr>VISUALIZING RESULTS OF UNSUPERVISED LDA:  POSITIVE SENTIMENT</vt:lpstr>
      <vt:lpstr>PowerPoint Presentation</vt:lpstr>
      <vt:lpstr>TOPIC MODELLING – SEED WORDS FOR TOPICS</vt:lpstr>
      <vt:lpstr>RESULTS OF SEMI-SUPERVISED LDA: NEGATIVE SENTIMENT</vt:lpstr>
      <vt:lpstr>TOPIC MODELING USING GPT 4.0 : NEUTRAL SENTIMENT (SAMPLE)</vt:lpstr>
      <vt:lpstr>Demonstration</vt:lpstr>
      <vt:lpstr>PowerPoint Presentation</vt:lpstr>
      <vt:lpstr>SEMI-SUPERVISED LDA POSITIVE</vt:lpstr>
      <vt:lpstr>PowerPoint Presentation</vt:lpstr>
      <vt:lpstr>PowerPoint Presentation</vt:lpstr>
      <vt:lpstr>PowerPoint Presentation</vt:lpstr>
      <vt:lpstr>ANALYSIS OF SENTIMENT-TOPIC ACROSS 3 METHODS</vt:lpstr>
      <vt:lpstr>BUSINESS USE-CASE ANALYSIS</vt:lpstr>
      <vt:lpstr>PRACTICAL APPLICATIONS</vt:lpstr>
      <vt:lpstr>SEMI-SUPERVISED vs. UNSUPERVISED LDA </vt:lpstr>
      <vt:lpstr>PowerPoint Presentation</vt:lpstr>
      <vt:lpstr>CONCLUSION &amp; FURTHER WORK</vt:lpstr>
      <vt:lpstr>Thank you!</vt:lpstr>
      <vt:lpstr>GROUP REFLECTION</vt:lpstr>
      <vt:lpstr>Individual Reflection for Submission Only</vt:lpstr>
      <vt:lpstr>LORIELLE'S REFLECTION</vt:lpstr>
      <vt:lpstr>SHAO FEI'S REFLECTION</vt:lpstr>
      <vt:lpstr>SARTHAK'S REFLECTION</vt:lpstr>
      <vt:lpstr>XIUHAO'S REFLECTION</vt:lpstr>
      <vt:lpstr>Cheng En's Reflection</vt:lpstr>
      <vt:lpstr>WEI JUN'S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Sentiment-Driven Topic Analysis in ISIS Tweets: Exploring Sentiment-Topic Pairs through Semi-Supervised and Unsupervised LDA  Detecting and countering harmful narratives  6 Nov 2024</dc:title>
  <dc:creator>user</dc:creator>
  <cp:revision>1</cp:revision>
  <dcterms:created xsi:type="dcterms:W3CDTF">2024-09-18T14:54:56Z</dcterms:created>
  <dcterms:modified xsi:type="dcterms:W3CDTF">2024-11-06T12:57:53Z</dcterms:modified>
</cp:coreProperties>
</file>